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media/image9.jpg" ContentType="image/jpeg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</p:sldIdLst>
  <p:sldSz cx="9144000" cy="6858000" type="screen4x3"/>
  <p:notesSz cx="9236075" cy="6950075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a Proctor" userId="06103f1f-ba5d-4354-95c1-b471bfaec4d1" providerId="ADAL" clId="{51AC6DB9-D946-4029-8DFF-45F06FF7F27D}"/>
    <pc:docChg chg="undo custSel modSld">
      <pc:chgData name="Alisa Proctor" userId="06103f1f-ba5d-4354-95c1-b471bfaec4d1" providerId="ADAL" clId="{51AC6DB9-D946-4029-8DFF-45F06FF7F27D}" dt="2022-03-23T20:13:07.069" v="12"/>
      <pc:docMkLst>
        <pc:docMk/>
      </pc:docMkLst>
      <pc:sldChg chg="delSp modSp mod">
        <pc:chgData name="Alisa Proctor" userId="06103f1f-ba5d-4354-95c1-b471bfaec4d1" providerId="ADAL" clId="{51AC6DB9-D946-4029-8DFF-45F06FF7F27D}" dt="2022-03-10T23:41:30.065" v="11"/>
        <pc:sldMkLst>
          <pc:docMk/>
          <pc:sldMk cId="0" sldId="256"/>
        </pc:sldMkLst>
        <pc:spChg chg="mod">
          <ac:chgData name="Alisa Proctor" userId="06103f1f-ba5d-4354-95c1-b471bfaec4d1" providerId="ADAL" clId="{51AC6DB9-D946-4029-8DFF-45F06FF7F27D}" dt="2022-03-10T23:41:29.317" v="9" actId="14100"/>
          <ac:spMkLst>
            <pc:docMk/>
            <pc:sldMk cId="0" sldId="256"/>
            <ac:spMk id="3" creationId="{00000000-0000-0000-0000-000000000000}"/>
          </ac:spMkLst>
        </pc:spChg>
        <pc:spChg chg="mod">
          <ac:chgData name="Alisa Proctor" userId="06103f1f-ba5d-4354-95c1-b471bfaec4d1" providerId="ADAL" clId="{51AC6DB9-D946-4029-8DFF-45F06FF7F27D}" dt="2022-03-10T23:40:47.350" v="2" actId="14100"/>
          <ac:spMkLst>
            <pc:docMk/>
            <pc:sldMk cId="0" sldId="256"/>
            <ac:spMk id="8" creationId="{00000000-0000-0000-0000-000000000000}"/>
          </ac:spMkLst>
        </pc:spChg>
        <pc:spChg chg="del mod">
          <ac:chgData name="Alisa Proctor" userId="06103f1f-ba5d-4354-95c1-b471bfaec4d1" providerId="ADAL" clId="{51AC6DB9-D946-4029-8DFF-45F06FF7F27D}" dt="2022-03-10T23:41:30.065" v="11"/>
          <ac:spMkLst>
            <pc:docMk/>
            <pc:sldMk cId="0" sldId="256"/>
            <ac:spMk id="10" creationId="{00000000-0000-0000-0000-000000000000}"/>
          </ac:spMkLst>
        </pc:spChg>
      </pc:sldChg>
      <pc:sldChg chg="modSp">
        <pc:chgData name="Alisa Proctor" userId="06103f1f-ba5d-4354-95c1-b471bfaec4d1" providerId="ADAL" clId="{51AC6DB9-D946-4029-8DFF-45F06FF7F27D}" dt="2022-03-23T20:13:07.069" v="12"/>
        <pc:sldMkLst>
          <pc:docMk/>
          <pc:sldMk cId="0" sldId="264"/>
        </pc:sldMkLst>
        <pc:graphicFrameChg chg="mod">
          <ac:chgData name="Alisa Proctor" userId="06103f1f-ba5d-4354-95c1-b471bfaec4d1" providerId="ADAL" clId="{51AC6DB9-D946-4029-8DFF-45F06FF7F27D}" dt="2022-03-23T20:13:07.069" v="12"/>
          <ac:graphicFrameMkLst>
            <pc:docMk/>
            <pc:sldMk cId="0" sldId="264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B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797552" y="2543555"/>
            <a:ext cx="3705225" cy="1983105"/>
          </a:xfrm>
          <a:custGeom>
            <a:avLst/>
            <a:gdLst/>
            <a:ahLst/>
            <a:cxnLst/>
            <a:rect l="l" t="t" r="r" b="b"/>
            <a:pathLst>
              <a:path w="3705225" h="1983104">
                <a:moveTo>
                  <a:pt x="0" y="0"/>
                </a:moveTo>
                <a:lnTo>
                  <a:pt x="3704844" y="0"/>
                </a:lnTo>
                <a:lnTo>
                  <a:pt x="3704844" y="1982724"/>
                </a:lnTo>
                <a:lnTo>
                  <a:pt x="0" y="1982724"/>
                </a:lnTo>
                <a:lnTo>
                  <a:pt x="0" y="0"/>
                </a:lnTo>
                <a:close/>
              </a:path>
            </a:pathLst>
          </a:custGeom>
          <a:solidFill>
            <a:srgbClr val="BD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62" y="295275"/>
            <a:ext cx="0" cy="6276975"/>
          </a:xfrm>
          <a:custGeom>
            <a:avLst/>
            <a:gdLst/>
            <a:ahLst/>
            <a:cxnLst/>
            <a:rect l="l" t="t" r="r" b="b"/>
            <a:pathLst>
              <a:path h="6276975">
                <a:moveTo>
                  <a:pt x="0" y="6276975"/>
                </a:moveTo>
                <a:lnTo>
                  <a:pt x="0" y="0"/>
                </a:lnTo>
              </a:path>
            </a:pathLst>
          </a:custGeom>
          <a:ln w="28575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66750" y="1485900"/>
            <a:ext cx="0" cy="571500"/>
          </a:xfrm>
          <a:custGeom>
            <a:avLst/>
            <a:gdLst/>
            <a:ahLst/>
            <a:cxnLst/>
            <a:rect l="l" t="t" r="r" b="b"/>
            <a:pathLst>
              <a:path h="571500">
                <a:moveTo>
                  <a:pt x="0" y="571500"/>
                </a:moveTo>
                <a:lnTo>
                  <a:pt x="0" y="0"/>
                </a:lnTo>
              </a:path>
            </a:pathLst>
          </a:custGeom>
          <a:ln w="38100">
            <a:solidFill>
              <a:srgbClr val="D8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76287" y="5638800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514350"/>
                </a:moveTo>
                <a:lnTo>
                  <a:pt x="0" y="0"/>
                </a:lnTo>
              </a:path>
            </a:pathLst>
          </a:custGeom>
          <a:ln w="28575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514600" y="1619250"/>
            <a:ext cx="0" cy="438150"/>
          </a:xfrm>
          <a:custGeom>
            <a:avLst/>
            <a:gdLst/>
            <a:ahLst/>
            <a:cxnLst/>
            <a:rect l="l" t="t" r="r" b="b"/>
            <a:pathLst>
              <a:path h="438150">
                <a:moveTo>
                  <a:pt x="0" y="43815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09937" y="5638800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514350"/>
                </a:moveTo>
                <a:lnTo>
                  <a:pt x="0" y="0"/>
                </a:lnTo>
              </a:path>
            </a:pathLst>
          </a:custGeom>
          <a:ln w="28575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843962" y="295275"/>
            <a:ext cx="0" cy="6276975"/>
          </a:xfrm>
          <a:custGeom>
            <a:avLst/>
            <a:gdLst/>
            <a:ahLst/>
            <a:cxnLst/>
            <a:rect l="l" t="t" r="r" b="b"/>
            <a:pathLst>
              <a:path h="6276975">
                <a:moveTo>
                  <a:pt x="0" y="6276975"/>
                </a:moveTo>
                <a:lnTo>
                  <a:pt x="0" y="0"/>
                </a:lnTo>
              </a:path>
            </a:pathLst>
          </a:custGeom>
          <a:ln w="28575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95275" y="309562"/>
            <a:ext cx="8562975" cy="0"/>
          </a:xfrm>
          <a:custGeom>
            <a:avLst/>
            <a:gdLst/>
            <a:ahLst/>
            <a:cxnLst/>
            <a:rect l="l" t="t" r="r" b="b"/>
            <a:pathLst>
              <a:path w="8562975">
                <a:moveTo>
                  <a:pt x="0" y="0"/>
                </a:moveTo>
                <a:lnTo>
                  <a:pt x="8562975" y="0"/>
                </a:lnTo>
              </a:path>
            </a:pathLst>
          </a:custGeom>
          <a:ln w="28575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47700" y="2052637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525">
            <a:solidFill>
              <a:srgbClr val="D8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19150" y="5600700"/>
            <a:ext cx="2447925" cy="0"/>
          </a:xfrm>
          <a:custGeom>
            <a:avLst/>
            <a:gdLst/>
            <a:ahLst/>
            <a:cxnLst/>
            <a:rect l="l" t="t" r="r" b="b"/>
            <a:pathLst>
              <a:path w="2447925">
                <a:moveTo>
                  <a:pt x="0" y="0"/>
                </a:moveTo>
                <a:lnTo>
                  <a:pt x="2447925" y="0"/>
                </a:lnTo>
              </a:path>
            </a:pathLst>
          </a:custGeom>
          <a:ln w="19050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09975" y="560070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400" y="0"/>
                </a:lnTo>
              </a:path>
            </a:pathLst>
          </a:custGeom>
          <a:ln w="19050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95275" y="6557962"/>
            <a:ext cx="8562975" cy="0"/>
          </a:xfrm>
          <a:custGeom>
            <a:avLst/>
            <a:gdLst/>
            <a:ahLst/>
            <a:cxnLst/>
            <a:rect l="l" t="t" r="r" b="b"/>
            <a:pathLst>
              <a:path w="8562975">
                <a:moveTo>
                  <a:pt x="0" y="0"/>
                </a:moveTo>
                <a:lnTo>
                  <a:pt x="8562975" y="0"/>
                </a:lnTo>
              </a:path>
            </a:pathLst>
          </a:custGeom>
          <a:ln w="28575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390" y="447898"/>
            <a:ext cx="7729219" cy="58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390" y="1881886"/>
            <a:ext cx="7729219" cy="166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7790"/>
          </a:xfrm>
          <a:custGeom>
            <a:avLst/>
            <a:gdLst/>
            <a:ahLst/>
            <a:cxnLst/>
            <a:rect l="l" t="t" r="r" b="b"/>
            <a:pathLst>
              <a:path w="9144000" h="97790">
                <a:moveTo>
                  <a:pt x="0" y="97535"/>
                </a:moveTo>
                <a:lnTo>
                  <a:pt x="9144000" y="97535"/>
                </a:lnTo>
                <a:lnTo>
                  <a:pt x="9144000" y="0"/>
                </a:lnTo>
                <a:lnTo>
                  <a:pt x="0" y="0"/>
                </a:lnTo>
                <a:lnTo>
                  <a:pt x="0" y="97535"/>
                </a:lnTo>
                <a:close/>
              </a:path>
            </a:pathLst>
          </a:custGeom>
          <a:solidFill>
            <a:srgbClr val="EB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12267"/>
            <a:ext cx="9144000" cy="6821933"/>
          </a:xfrm>
          <a:custGeom>
            <a:avLst/>
            <a:gdLst/>
            <a:ahLst/>
            <a:cxnLst/>
            <a:rect l="l" t="t" r="r" b="b"/>
            <a:pathLst>
              <a:path w="9144000" h="6760845">
                <a:moveTo>
                  <a:pt x="0" y="6760464"/>
                </a:moveTo>
                <a:lnTo>
                  <a:pt x="9144000" y="6760464"/>
                </a:lnTo>
                <a:lnTo>
                  <a:pt x="9144000" y="0"/>
                </a:lnTo>
                <a:lnTo>
                  <a:pt x="0" y="0"/>
                </a:lnTo>
                <a:lnTo>
                  <a:pt x="0" y="6760464"/>
                </a:lnTo>
                <a:close/>
              </a:path>
            </a:pathLst>
          </a:custGeom>
          <a:solidFill>
            <a:srgbClr val="9ABBC2"/>
          </a:solidFill>
        </p:spPr>
        <p:txBody>
          <a:bodyPr wrap="square" lIns="0" tIns="0" rIns="0" bIns="0" rtlCol="0"/>
          <a:lstStyle/>
          <a:p>
            <a:endParaRPr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75247" y="338327"/>
            <a:ext cx="742315" cy="680085"/>
          </a:xfrm>
          <a:custGeom>
            <a:avLst/>
            <a:gdLst/>
            <a:ahLst/>
            <a:cxnLst/>
            <a:rect l="l" t="t" r="r" b="b"/>
            <a:pathLst>
              <a:path w="742315" h="680085">
                <a:moveTo>
                  <a:pt x="0" y="0"/>
                </a:moveTo>
                <a:lnTo>
                  <a:pt x="742188" y="0"/>
                </a:lnTo>
                <a:lnTo>
                  <a:pt x="742188" y="679703"/>
                </a:lnTo>
                <a:lnTo>
                  <a:pt x="0" y="679703"/>
                </a:lnTo>
                <a:lnTo>
                  <a:pt x="0" y="0"/>
                </a:lnTo>
                <a:close/>
              </a:path>
            </a:pathLst>
          </a:custGeom>
          <a:solidFill>
            <a:srgbClr val="67CC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17435" y="338327"/>
            <a:ext cx="742315" cy="680085"/>
          </a:xfrm>
          <a:custGeom>
            <a:avLst/>
            <a:gdLst/>
            <a:ahLst/>
            <a:cxnLst/>
            <a:rect l="l" t="t" r="r" b="b"/>
            <a:pathLst>
              <a:path w="742315" h="680085">
                <a:moveTo>
                  <a:pt x="0" y="0"/>
                </a:moveTo>
                <a:lnTo>
                  <a:pt x="742187" y="0"/>
                </a:lnTo>
                <a:lnTo>
                  <a:pt x="742187" y="679703"/>
                </a:lnTo>
                <a:lnTo>
                  <a:pt x="0" y="679703"/>
                </a:lnTo>
                <a:lnTo>
                  <a:pt x="0" y="0"/>
                </a:lnTo>
                <a:close/>
              </a:path>
            </a:pathLst>
          </a:custGeom>
          <a:solidFill>
            <a:srgbClr val="6881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59623" y="338327"/>
            <a:ext cx="742315" cy="680085"/>
          </a:xfrm>
          <a:custGeom>
            <a:avLst/>
            <a:gdLst/>
            <a:ahLst/>
            <a:cxnLst/>
            <a:rect l="l" t="t" r="r" b="b"/>
            <a:pathLst>
              <a:path w="742315" h="680085">
                <a:moveTo>
                  <a:pt x="0" y="0"/>
                </a:moveTo>
                <a:lnTo>
                  <a:pt x="742187" y="0"/>
                </a:lnTo>
                <a:lnTo>
                  <a:pt x="742187" y="679703"/>
                </a:lnTo>
                <a:lnTo>
                  <a:pt x="0" y="679703"/>
                </a:lnTo>
                <a:lnTo>
                  <a:pt x="0" y="0"/>
                </a:lnTo>
                <a:close/>
              </a:path>
            </a:pathLst>
          </a:custGeom>
          <a:solidFill>
            <a:srgbClr val="3380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00288" y="338327"/>
            <a:ext cx="742315" cy="680085"/>
          </a:xfrm>
          <a:custGeom>
            <a:avLst/>
            <a:gdLst/>
            <a:ahLst/>
            <a:cxnLst/>
            <a:rect l="l" t="t" r="r" b="b"/>
            <a:pathLst>
              <a:path w="742315" h="680085">
                <a:moveTo>
                  <a:pt x="0" y="679704"/>
                </a:moveTo>
                <a:lnTo>
                  <a:pt x="742200" y="679704"/>
                </a:lnTo>
                <a:lnTo>
                  <a:pt x="742200" y="0"/>
                </a:lnTo>
                <a:lnTo>
                  <a:pt x="0" y="0"/>
                </a:lnTo>
                <a:lnTo>
                  <a:pt x="0" y="679704"/>
                </a:lnTo>
                <a:close/>
              </a:path>
            </a:pathLst>
          </a:custGeom>
          <a:solidFill>
            <a:srgbClr val="234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411" y="246167"/>
            <a:ext cx="4498847" cy="46306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703084" y="2175719"/>
            <a:ext cx="3924935" cy="1654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1905" algn="ctr">
              <a:lnSpc>
                <a:spcPts val="4320"/>
              </a:lnSpc>
            </a:pPr>
            <a:r>
              <a:rPr sz="4000" b="0" spc="-5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S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u</a:t>
            </a:r>
            <a:r>
              <a:rPr sz="4000" b="0" spc="-5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mmer I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n</a:t>
            </a:r>
            <a:r>
              <a:rPr sz="4000" b="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t</a:t>
            </a:r>
            <a:r>
              <a:rPr sz="4000" b="0" spc="-5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er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n</a:t>
            </a:r>
            <a:r>
              <a:rPr sz="4000" b="0" spc="-5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s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hi</a:t>
            </a:r>
            <a:r>
              <a:rPr sz="4000" b="0" spc="-5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p</a:t>
            </a:r>
            <a:r>
              <a:rPr sz="4000" b="0" spc="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 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G</a:t>
            </a:r>
            <a:r>
              <a:rPr sz="4000" b="0" spc="-9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r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ant O</a:t>
            </a:r>
            <a:r>
              <a:rPr sz="4000" b="0" spc="-5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r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i</a:t>
            </a:r>
            <a:r>
              <a:rPr sz="4000" b="0" spc="-5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e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n</a:t>
            </a:r>
            <a:r>
              <a:rPr sz="4000" b="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t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a</a:t>
            </a:r>
            <a:r>
              <a:rPr sz="4000" b="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t</a:t>
            </a:r>
            <a:r>
              <a:rPr sz="4000" b="0" spc="-10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io</a:t>
            </a:r>
            <a:r>
              <a:rPr sz="4000" b="0" spc="-5" dirty="0">
                <a:solidFill>
                  <a:schemeClr val="tx2">
                    <a:lumMod val="75000"/>
                  </a:schemeClr>
                </a:solidFill>
                <a:latin typeface="Open Sans"/>
                <a:cs typeface="Open Sans"/>
              </a:rPr>
              <a:t>n</a:t>
            </a:r>
            <a:endParaRPr sz="4000" dirty="0">
              <a:solidFill>
                <a:schemeClr val="tx2">
                  <a:lumMod val="7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41130" y="4584193"/>
            <a:ext cx="2493645" cy="2161540"/>
          </a:xfrm>
          <a:custGeom>
            <a:avLst/>
            <a:gdLst/>
            <a:ahLst/>
            <a:cxnLst/>
            <a:rect l="l" t="t" r="r" b="b"/>
            <a:pathLst>
              <a:path w="2493645" h="2161540">
                <a:moveTo>
                  <a:pt x="2246363" y="428015"/>
                </a:moveTo>
                <a:lnTo>
                  <a:pt x="246913" y="428015"/>
                </a:lnTo>
                <a:lnTo>
                  <a:pt x="383933" y="961758"/>
                </a:lnTo>
                <a:lnTo>
                  <a:pt x="0" y="1389773"/>
                </a:lnTo>
                <a:lnTo>
                  <a:pt x="554812" y="1627301"/>
                </a:lnTo>
                <a:lnTo>
                  <a:pt x="691832" y="2161044"/>
                </a:lnTo>
                <a:lnTo>
                  <a:pt x="1246632" y="1923503"/>
                </a:lnTo>
                <a:lnTo>
                  <a:pt x="1862424" y="1923503"/>
                </a:lnTo>
                <a:lnTo>
                  <a:pt x="1938464" y="1627301"/>
                </a:lnTo>
                <a:lnTo>
                  <a:pt x="2493276" y="1389773"/>
                </a:lnTo>
                <a:lnTo>
                  <a:pt x="2109330" y="961758"/>
                </a:lnTo>
                <a:lnTo>
                  <a:pt x="2246363" y="428015"/>
                </a:lnTo>
                <a:close/>
              </a:path>
              <a:path w="2493645" h="2161540">
                <a:moveTo>
                  <a:pt x="1862424" y="1923503"/>
                </a:moveTo>
                <a:lnTo>
                  <a:pt x="1246632" y="1923503"/>
                </a:lnTo>
                <a:lnTo>
                  <a:pt x="1801444" y="2161044"/>
                </a:lnTo>
                <a:lnTo>
                  <a:pt x="1862424" y="1923503"/>
                </a:lnTo>
                <a:close/>
              </a:path>
              <a:path w="2493645" h="2161540">
                <a:moveTo>
                  <a:pt x="1246632" y="0"/>
                </a:moveTo>
                <a:lnTo>
                  <a:pt x="862698" y="428015"/>
                </a:lnTo>
                <a:lnTo>
                  <a:pt x="1630565" y="428015"/>
                </a:lnTo>
                <a:lnTo>
                  <a:pt x="124663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6041130" y="4584193"/>
            <a:ext cx="2493645" cy="2161540"/>
          </a:xfrm>
          <a:custGeom>
            <a:avLst/>
            <a:gdLst/>
            <a:ahLst/>
            <a:cxnLst/>
            <a:rect l="l" t="t" r="r" b="b"/>
            <a:pathLst>
              <a:path w="2493645" h="2161540">
                <a:moveTo>
                  <a:pt x="0" y="1389773"/>
                </a:moveTo>
                <a:lnTo>
                  <a:pt x="383933" y="961758"/>
                </a:lnTo>
                <a:lnTo>
                  <a:pt x="246913" y="428015"/>
                </a:lnTo>
                <a:lnTo>
                  <a:pt x="862698" y="428015"/>
                </a:lnTo>
                <a:lnTo>
                  <a:pt x="1246632" y="0"/>
                </a:lnTo>
                <a:lnTo>
                  <a:pt x="1630565" y="428015"/>
                </a:lnTo>
                <a:lnTo>
                  <a:pt x="2246363" y="428015"/>
                </a:lnTo>
                <a:lnTo>
                  <a:pt x="2109330" y="961758"/>
                </a:lnTo>
                <a:lnTo>
                  <a:pt x="2493276" y="1389773"/>
                </a:lnTo>
                <a:lnTo>
                  <a:pt x="1938464" y="1627301"/>
                </a:lnTo>
                <a:lnTo>
                  <a:pt x="1801444" y="2161044"/>
                </a:lnTo>
                <a:lnTo>
                  <a:pt x="1246632" y="1923503"/>
                </a:lnTo>
                <a:lnTo>
                  <a:pt x="691832" y="2161044"/>
                </a:lnTo>
                <a:lnTo>
                  <a:pt x="554812" y="1627301"/>
                </a:lnTo>
                <a:lnTo>
                  <a:pt x="0" y="138977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458678" y="3935728"/>
            <a:ext cx="271589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P</a:t>
            </a:r>
            <a:r>
              <a:rPr sz="1800" spc="-3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ese</a:t>
            </a:r>
            <a:r>
              <a:rPr sz="1800" spc="-20" dirty="0">
                <a:latin typeface="Calibri"/>
                <a:cs typeface="Calibri"/>
              </a:rPr>
              <a:t>n</a:t>
            </a:r>
            <a:r>
              <a:rPr sz="1800" spc="-35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Ca</a:t>
            </a:r>
            <a:r>
              <a:rPr sz="1800" b="1" spc="-35" dirty="0">
                <a:latin typeface="Calibri"/>
                <a:cs typeface="Calibri"/>
              </a:rPr>
              <a:t>r</a:t>
            </a:r>
            <a:r>
              <a:rPr sz="1800" b="1" spc="-5" dirty="0">
                <a:latin typeface="Calibri"/>
                <a:cs typeface="Calibri"/>
              </a:rPr>
              <a:t>eer </a:t>
            </a:r>
            <a:r>
              <a:rPr lang="en-US" b="1" spc="-5" dirty="0">
                <a:latin typeface="Calibri"/>
                <a:cs typeface="Calibri"/>
              </a:rPr>
              <a:t>Development &amp; Internships</a:t>
            </a:r>
            <a:endParaRPr sz="1800" b="1" dirty="0">
              <a:latin typeface="Calibri"/>
              <a:cs typeface="Calibri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2663C15-0C0B-43D4-910E-301D305BB9E8}"/>
              </a:ext>
            </a:extLst>
          </p:cNvPr>
          <p:cNvSpPr/>
          <p:nvPr/>
        </p:nvSpPr>
        <p:spPr>
          <a:xfrm>
            <a:off x="6477000" y="4989544"/>
            <a:ext cx="1551374" cy="14134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Up to</a:t>
            </a:r>
          </a:p>
          <a:p>
            <a:pPr algn="ctr"/>
            <a:r>
              <a:rPr lang="en-US" sz="2800" b="1" dirty="0">
                <a:solidFill>
                  <a:srgbClr val="C00000"/>
                </a:solidFill>
              </a:rPr>
              <a:t>$2000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390" y="749650"/>
            <a:ext cx="529844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5" dirty="0"/>
              <a:t>P</a:t>
            </a:r>
            <a:r>
              <a:rPr dirty="0"/>
              <a:t>u</a:t>
            </a:r>
            <a:r>
              <a:rPr spc="5" dirty="0"/>
              <a:t>r</a:t>
            </a:r>
            <a:r>
              <a:rPr dirty="0"/>
              <a:t>p</a:t>
            </a:r>
            <a:r>
              <a:rPr spc="-5" dirty="0"/>
              <a:t>o</a:t>
            </a:r>
            <a:r>
              <a:rPr dirty="0"/>
              <a:t>se</a:t>
            </a:r>
            <a:r>
              <a:rPr spc="-5" dirty="0"/>
              <a:t> </a:t>
            </a:r>
            <a:r>
              <a:rPr dirty="0"/>
              <a:t>and </a:t>
            </a:r>
            <a:r>
              <a:rPr spc="-5" dirty="0"/>
              <a:t>O</a:t>
            </a:r>
            <a:r>
              <a:rPr dirty="0"/>
              <a:t>b</a:t>
            </a:r>
            <a:r>
              <a:rPr spc="-10" dirty="0"/>
              <a:t>j</a:t>
            </a:r>
            <a:r>
              <a:rPr spc="-5" dirty="0"/>
              <a:t>ec</a:t>
            </a:r>
            <a:r>
              <a:rPr dirty="0"/>
              <a:t>t</a:t>
            </a:r>
            <a:r>
              <a:rPr spc="-5" dirty="0"/>
              <a:t>i</a:t>
            </a:r>
            <a:r>
              <a:rPr spc="-55" dirty="0"/>
              <a:t>v</a:t>
            </a:r>
            <a:r>
              <a:rPr spc="-5" dirty="0"/>
              <a:t>e</a:t>
            </a:r>
            <a:r>
              <a:rPr dirty="0"/>
              <a:t>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07390" y="2140181"/>
            <a:ext cx="7519034" cy="4075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pp</a:t>
            </a:r>
            <a:r>
              <a:rPr sz="2800" spc="-15" dirty="0">
                <a:latin typeface="Calibri"/>
                <a:cs typeface="Calibri"/>
              </a:rPr>
              <a:t>li</a:t>
            </a:r>
            <a:r>
              <a:rPr sz="2800" spc="-25" dirty="0">
                <a:latin typeface="Calibri"/>
                <a:cs typeface="Calibri"/>
              </a:rPr>
              <a:t>ca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6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s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li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bili</a:t>
            </a:r>
            <a:r>
              <a:rPr sz="2800" spc="-5" dirty="0">
                <a:latin typeface="Calibri"/>
                <a:cs typeface="Calibri"/>
              </a:rPr>
              <a:t>ty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ia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qui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v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pm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vi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es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um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on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li</a:t>
            </a:r>
            <a:r>
              <a:rPr sz="2800" spc="-5" dirty="0">
                <a:latin typeface="Calibri"/>
                <a:cs typeface="Calibri"/>
              </a:rPr>
              <a:t>nes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65" dirty="0">
                <a:latin typeface="Calibri"/>
                <a:cs typeface="Calibri"/>
              </a:rPr>
              <a:t>F</a:t>
            </a:r>
            <a:r>
              <a:rPr sz="2800" spc="-40" dirty="0">
                <a:latin typeface="Calibri"/>
                <a:cs typeface="Calibri"/>
              </a:rPr>
              <a:t>A</a:t>
            </a:r>
            <a:r>
              <a:rPr sz="2800" spc="0" dirty="0">
                <a:latin typeface="Calibri"/>
                <a:cs typeface="Calibri"/>
              </a:rPr>
              <a:t>Q</a:t>
            </a:r>
            <a:r>
              <a:rPr sz="2800" spc="-175" dirty="0">
                <a:latin typeface="Calibri"/>
                <a:cs typeface="Calibri"/>
              </a:rPr>
              <a:t>’s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55" dirty="0">
                <a:latin typeface="Calibri"/>
                <a:cs typeface="Calibri"/>
              </a:rPr>
              <a:t>e</a:t>
            </a:r>
            <a:r>
              <a:rPr sz="2800" spc="0" dirty="0">
                <a:latin typeface="Calibri"/>
                <a:cs typeface="Calibri"/>
              </a:rPr>
              <a:t>x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s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800" spc="-10" dirty="0">
                <a:latin typeface="Calibri"/>
                <a:cs typeface="Calibri"/>
              </a:rPr>
              <a:t>Sign In Sheet: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PO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spc="-2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 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8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4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400" spc="15" dirty="0">
                <a:solidFill>
                  <a:srgbClr val="FF0000"/>
                </a:solidFill>
                <a:latin typeface="Calibri"/>
                <a:cs typeface="Calibri"/>
              </a:rPr>
              <a:t>RECEIVE </a:t>
            </a:r>
            <a:r>
              <a:rPr lang="en-US" sz="2400" dirty="0">
                <a:solidFill>
                  <a:srgbClr val="FF0000"/>
                </a:solidFill>
                <a:latin typeface="Calibri"/>
                <a:cs typeface="Calibri"/>
              </a:rPr>
              <a:t>MATERIALS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32219" y="1664207"/>
            <a:ext cx="1953767" cy="35356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61788" y="1690475"/>
            <a:ext cx="1838235" cy="34276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BE9E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20076" y="1047980"/>
            <a:ext cx="251714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504652"/>
                </a:solidFill>
                <a:latin typeface="Open Sans"/>
                <a:cs typeface="Open Sans"/>
              </a:rPr>
              <a:t>E</a:t>
            </a:r>
            <a:r>
              <a:rPr sz="2000" b="0" spc="-5" dirty="0">
                <a:solidFill>
                  <a:srgbClr val="504652"/>
                </a:solidFill>
                <a:latin typeface="Open Sans"/>
                <a:cs typeface="Open Sans"/>
              </a:rPr>
              <a:t>li</a:t>
            </a:r>
            <a:r>
              <a:rPr sz="2000" b="0" spc="-10" dirty="0">
                <a:solidFill>
                  <a:srgbClr val="504652"/>
                </a:solidFill>
                <a:latin typeface="Open Sans"/>
                <a:cs typeface="Open Sans"/>
              </a:rPr>
              <a:t>g</a:t>
            </a:r>
            <a:r>
              <a:rPr sz="2000" b="0" spc="-5" dirty="0">
                <a:solidFill>
                  <a:srgbClr val="504652"/>
                </a:solidFill>
                <a:latin typeface="Open Sans"/>
                <a:cs typeface="Open Sans"/>
              </a:rPr>
              <a:t>ibili</a:t>
            </a:r>
            <a:r>
              <a:rPr sz="2000" b="0" dirty="0">
                <a:solidFill>
                  <a:srgbClr val="504652"/>
                </a:solidFill>
                <a:latin typeface="Open Sans"/>
                <a:cs typeface="Open Sans"/>
              </a:rPr>
              <a:t>ty</a:t>
            </a:r>
            <a:r>
              <a:rPr sz="2000" b="0" spc="-2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2000" b="0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2000" b="0" spc="-10" dirty="0">
                <a:solidFill>
                  <a:srgbClr val="504652"/>
                </a:solidFill>
                <a:latin typeface="Open Sans"/>
                <a:cs typeface="Open Sans"/>
              </a:rPr>
              <a:t>n</a:t>
            </a:r>
            <a:r>
              <a:rPr sz="2000" b="0" dirty="0">
                <a:solidFill>
                  <a:srgbClr val="504652"/>
                </a:solidFill>
                <a:latin typeface="Open Sans"/>
                <a:cs typeface="Open Sans"/>
              </a:rPr>
              <a:t>d </a:t>
            </a:r>
            <a:r>
              <a:rPr sz="2000" b="0" spc="-5" dirty="0">
                <a:solidFill>
                  <a:srgbClr val="504652"/>
                </a:solidFill>
                <a:latin typeface="Open Sans"/>
                <a:cs typeface="Open Sans"/>
              </a:rPr>
              <a:t>Cri</a:t>
            </a:r>
            <a:r>
              <a:rPr sz="2000" b="0" dirty="0">
                <a:solidFill>
                  <a:srgbClr val="504652"/>
                </a:solidFill>
                <a:latin typeface="Open Sans"/>
                <a:cs typeface="Open Sans"/>
              </a:rPr>
              <a:t>te</a:t>
            </a:r>
            <a:r>
              <a:rPr sz="2000" b="0" spc="-5" dirty="0">
                <a:solidFill>
                  <a:srgbClr val="504652"/>
                </a:solidFill>
                <a:latin typeface="Open Sans"/>
                <a:cs typeface="Open Sans"/>
              </a:rPr>
              <a:t>ri</a:t>
            </a:r>
            <a:r>
              <a:rPr sz="2000" b="0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endParaRPr sz="2000">
              <a:latin typeface="Open Sans"/>
              <a:cs typeface="Open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2603" y="1670304"/>
            <a:ext cx="1191895" cy="2478405"/>
          </a:xfrm>
          <a:custGeom>
            <a:avLst/>
            <a:gdLst/>
            <a:ahLst/>
            <a:cxnLst/>
            <a:rect l="l" t="t" r="r" b="b"/>
            <a:pathLst>
              <a:path w="1191895" h="2478404">
                <a:moveTo>
                  <a:pt x="0" y="0"/>
                </a:moveTo>
                <a:lnTo>
                  <a:pt x="1191768" y="0"/>
                </a:lnTo>
                <a:lnTo>
                  <a:pt x="1191768" y="2478024"/>
                </a:lnTo>
                <a:lnTo>
                  <a:pt x="0" y="2478024"/>
                </a:lnTo>
                <a:lnTo>
                  <a:pt x="0" y="0"/>
                </a:lnTo>
                <a:close/>
              </a:path>
            </a:pathLst>
          </a:custGeom>
          <a:solidFill>
            <a:srgbClr val="DEE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1473" y="2177585"/>
            <a:ext cx="991235" cy="150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Must</a:t>
            </a:r>
            <a:r>
              <a:rPr sz="1400" spc="-2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be </a:t>
            </a:r>
            <a:r>
              <a:rPr sz="1400" dirty="0">
                <a:solidFill>
                  <a:srgbClr val="C00000"/>
                </a:solidFill>
                <a:latin typeface="Open Sans"/>
                <a:cs typeface="Open Sans"/>
              </a:rPr>
              <a:t>cur</a:t>
            </a:r>
            <a:r>
              <a:rPr sz="1400" spc="-25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400" dirty="0">
                <a:solidFill>
                  <a:srgbClr val="C00000"/>
                </a:solidFill>
                <a:latin typeface="Open Sans"/>
                <a:cs typeface="Open Sans"/>
              </a:rPr>
              <a:t>ent sophomo</a:t>
            </a:r>
            <a:r>
              <a:rPr sz="1400" spc="-25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400" dirty="0">
                <a:solidFill>
                  <a:srgbClr val="C00000"/>
                </a:solidFill>
                <a:latin typeface="Open Sans"/>
                <a:cs typeface="Open Sans"/>
              </a:rPr>
              <a:t>e or</a:t>
            </a:r>
            <a:r>
              <a:rPr sz="1400" spc="-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C00000"/>
                </a:solidFill>
                <a:latin typeface="Open Sans"/>
                <a:cs typeface="Open Sans"/>
              </a:rPr>
              <a:t>junior</a:t>
            </a:r>
            <a:r>
              <a:rPr sz="1400" spc="-3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in 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g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ood 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c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dem</a:t>
            </a:r>
            <a:r>
              <a:rPr sz="1400" spc="-10" dirty="0">
                <a:solidFill>
                  <a:srgbClr val="504652"/>
                </a:solidFill>
                <a:latin typeface="Open Sans"/>
                <a:cs typeface="Open Sans"/>
              </a:rPr>
              <a:t>i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c s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ta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nding</a:t>
            </a:r>
            <a:endParaRPr sz="1400" dirty="0">
              <a:latin typeface="Open Sans"/>
              <a:cs typeface="Open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14372" y="1679448"/>
            <a:ext cx="1179830" cy="2468880"/>
          </a:xfrm>
          <a:custGeom>
            <a:avLst/>
            <a:gdLst/>
            <a:ahLst/>
            <a:cxnLst/>
            <a:rect l="l" t="t" r="r" b="b"/>
            <a:pathLst>
              <a:path w="1179829" h="2468879">
                <a:moveTo>
                  <a:pt x="0" y="0"/>
                </a:moveTo>
                <a:lnTo>
                  <a:pt x="1179576" y="0"/>
                </a:lnTo>
                <a:lnTo>
                  <a:pt x="1179576" y="2468880"/>
                </a:lnTo>
                <a:lnTo>
                  <a:pt x="0" y="2468880"/>
                </a:lnTo>
                <a:lnTo>
                  <a:pt x="0" y="0"/>
                </a:lnTo>
                <a:close/>
              </a:path>
            </a:pathLst>
          </a:custGeom>
          <a:solidFill>
            <a:srgbClr val="BD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65474" y="2395592"/>
            <a:ext cx="876935" cy="1057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</a:pP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Must comple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e in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ernship during summer</a:t>
            </a:r>
            <a:endParaRPr sz="1400">
              <a:latin typeface="Open Sans"/>
              <a:cs typeface="Open San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93947" y="1679448"/>
            <a:ext cx="1179830" cy="2479675"/>
          </a:xfrm>
          <a:custGeom>
            <a:avLst/>
            <a:gdLst/>
            <a:ahLst/>
            <a:cxnLst/>
            <a:rect l="l" t="t" r="r" b="b"/>
            <a:pathLst>
              <a:path w="1179829" h="2479675">
                <a:moveTo>
                  <a:pt x="0" y="0"/>
                </a:moveTo>
                <a:lnTo>
                  <a:pt x="1179576" y="0"/>
                </a:lnTo>
                <a:lnTo>
                  <a:pt x="1179576" y="2479548"/>
                </a:lnTo>
                <a:lnTo>
                  <a:pt x="0" y="2479548"/>
                </a:lnTo>
                <a:lnTo>
                  <a:pt x="0" y="0"/>
                </a:lnTo>
                <a:close/>
              </a:path>
            </a:pathLst>
          </a:custGeom>
          <a:solidFill>
            <a:srgbClr val="9CC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528339" y="2506916"/>
            <a:ext cx="911860" cy="844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2540" algn="ctr">
              <a:lnSpc>
                <a:spcPct val="100000"/>
              </a:lnSpc>
            </a:pP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In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ernship must</a:t>
            </a:r>
            <a:r>
              <a:rPr sz="1400" spc="-2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be 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t le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st</a:t>
            </a:r>
            <a:r>
              <a:rPr sz="1400" spc="-3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8 wee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k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s</a:t>
            </a:r>
            <a:endParaRPr sz="1400">
              <a:latin typeface="Open Sans"/>
              <a:cs typeface="Open San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3523" y="1679448"/>
            <a:ext cx="1179830" cy="2468880"/>
          </a:xfrm>
          <a:custGeom>
            <a:avLst/>
            <a:gdLst/>
            <a:ahLst/>
            <a:cxnLst/>
            <a:rect l="l" t="t" r="r" b="b"/>
            <a:pathLst>
              <a:path w="1179829" h="2468879">
                <a:moveTo>
                  <a:pt x="0" y="0"/>
                </a:moveTo>
                <a:lnTo>
                  <a:pt x="1179576" y="0"/>
                </a:lnTo>
                <a:lnTo>
                  <a:pt x="1179576" y="2468880"/>
                </a:lnTo>
                <a:lnTo>
                  <a:pt x="0" y="2468880"/>
                </a:lnTo>
                <a:lnTo>
                  <a:pt x="0" y="0"/>
                </a:lnTo>
                <a:close/>
              </a:path>
            </a:pathLst>
          </a:custGeom>
          <a:solidFill>
            <a:srgbClr val="5AA2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707924" y="2395592"/>
            <a:ext cx="911860" cy="1057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</a:pP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In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ernship must</a:t>
            </a:r>
            <a:r>
              <a:rPr sz="1400" spc="-2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be 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t le</a:t>
            </a:r>
            <a:r>
              <a:rPr sz="1400" spc="-5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st</a:t>
            </a:r>
            <a:r>
              <a:rPr sz="1400" spc="-3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20 hours</a:t>
            </a:r>
            <a:r>
              <a:rPr sz="1400" spc="-1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504652"/>
                </a:solidFill>
                <a:latin typeface="Open Sans"/>
                <a:cs typeface="Open Sans"/>
              </a:rPr>
              <a:t>per week</a:t>
            </a:r>
            <a:endParaRPr sz="1400">
              <a:latin typeface="Open Sans"/>
              <a:cs typeface="Open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53100" y="1679448"/>
            <a:ext cx="1179830" cy="2468880"/>
          </a:xfrm>
          <a:custGeom>
            <a:avLst/>
            <a:gdLst/>
            <a:ahLst/>
            <a:cxnLst/>
            <a:rect l="l" t="t" r="r" b="b"/>
            <a:pathLst>
              <a:path w="1179829" h="2468879">
                <a:moveTo>
                  <a:pt x="0" y="0"/>
                </a:moveTo>
                <a:lnTo>
                  <a:pt x="1179576" y="0"/>
                </a:lnTo>
                <a:lnTo>
                  <a:pt x="1179576" y="2468880"/>
                </a:lnTo>
                <a:lnTo>
                  <a:pt x="0" y="2468880"/>
                </a:lnTo>
                <a:lnTo>
                  <a:pt x="0" y="0"/>
                </a:lnTo>
                <a:close/>
              </a:path>
            </a:pathLst>
          </a:custGeom>
          <a:solidFill>
            <a:srgbClr val="417B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885872" y="2304151"/>
            <a:ext cx="914400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Open Sans"/>
                <a:cs typeface="Open Sans"/>
              </a:rPr>
              <a:t>In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sz="1400" dirty="0">
                <a:solidFill>
                  <a:srgbClr val="FFFFFF"/>
                </a:solidFill>
                <a:latin typeface="Open Sans"/>
                <a:cs typeface="Open Sans"/>
              </a:rPr>
              <a:t>ernship must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Open Sans"/>
              </a:rPr>
              <a:t>be comple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sz="1400" dirty="0">
                <a:solidFill>
                  <a:srgbClr val="FFFFFF"/>
                </a:solidFill>
                <a:latin typeface="Open Sans"/>
                <a:cs typeface="Open Sans"/>
              </a:rPr>
              <a:t>ed in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Open Sans"/>
                <a:cs typeface="Open Sans"/>
              </a:rPr>
              <a:t>HO</a:t>
            </a:r>
            <a:r>
              <a:rPr sz="1400" dirty="0">
                <a:solidFill>
                  <a:srgbClr val="C00000"/>
                </a:solidFill>
                <a:latin typeface="Open Sans"/>
                <a:cs typeface="Open Sans"/>
              </a:rPr>
              <a:t>ME coun</a:t>
            </a:r>
            <a:r>
              <a:rPr sz="1400" spc="-5" dirty="0">
                <a:solidFill>
                  <a:srgbClr val="C00000"/>
                </a:solidFill>
                <a:latin typeface="Open Sans"/>
                <a:cs typeface="Open Sans"/>
              </a:rPr>
              <a:t>t</a:t>
            </a:r>
            <a:r>
              <a:rPr sz="1400" dirty="0">
                <a:solidFill>
                  <a:srgbClr val="C00000"/>
                </a:solidFill>
                <a:latin typeface="Open Sans"/>
                <a:cs typeface="Open Sans"/>
              </a:rPr>
              <a:t>ry</a:t>
            </a:r>
          </a:p>
        </p:txBody>
      </p:sp>
      <p:sp>
        <p:nvSpPr>
          <p:cNvPr id="15" name="object 15"/>
          <p:cNvSpPr/>
          <p:nvPr/>
        </p:nvSpPr>
        <p:spPr>
          <a:xfrm>
            <a:off x="6932676" y="1679448"/>
            <a:ext cx="1179830" cy="2468880"/>
          </a:xfrm>
          <a:custGeom>
            <a:avLst/>
            <a:gdLst/>
            <a:ahLst/>
            <a:cxnLst/>
            <a:rect l="l" t="t" r="r" b="b"/>
            <a:pathLst>
              <a:path w="1179829" h="2468879">
                <a:moveTo>
                  <a:pt x="0" y="0"/>
                </a:moveTo>
                <a:lnTo>
                  <a:pt x="1179576" y="0"/>
                </a:lnTo>
                <a:lnTo>
                  <a:pt x="1179576" y="2468880"/>
                </a:lnTo>
                <a:lnTo>
                  <a:pt x="0" y="2468880"/>
                </a:lnTo>
                <a:lnTo>
                  <a:pt x="0" y="0"/>
                </a:lnTo>
                <a:close/>
              </a:path>
            </a:pathLst>
          </a:custGeom>
          <a:solidFill>
            <a:srgbClr val="67CC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065387" y="1958877"/>
            <a:ext cx="913130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4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I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nten</a:t>
            </a:r>
            <a:r>
              <a:rPr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d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ed </a:t>
            </a:r>
            <a:r>
              <a:rPr sz="14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fo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r </a:t>
            </a:r>
            <a:r>
              <a:rPr sz="1400" spc="-1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s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tu</a:t>
            </a:r>
            <a:r>
              <a:rPr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den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ts </a:t>
            </a:r>
            <a:r>
              <a:rPr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pl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a</a:t>
            </a:r>
            <a:r>
              <a:rPr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n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n</a:t>
            </a:r>
            <a:r>
              <a:rPr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ing 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to</a:t>
            </a:r>
            <a:r>
              <a:rPr sz="1400" spc="-1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 w</a:t>
            </a:r>
            <a:r>
              <a:rPr sz="14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ork af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ter</a:t>
            </a:r>
            <a:r>
              <a:rPr sz="1400" spc="-1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 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S</a:t>
            </a:r>
            <a:r>
              <a:rPr sz="1400" spc="-1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U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A v</a:t>
            </a:r>
            <a:r>
              <a:rPr sz="14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s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. g</a:t>
            </a:r>
            <a:r>
              <a:rPr sz="1400" spc="-4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r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ad </a:t>
            </a:r>
            <a:r>
              <a:rPr sz="1400" spc="-1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s</a:t>
            </a:r>
            <a:r>
              <a:rPr sz="14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c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h</a:t>
            </a:r>
            <a:r>
              <a:rPr sz="14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oo</a:t>
            </a:r>
            <a:r>
              <a:rPr sz="14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l</a:t>
            </a:r>
            <a:endParaRPr sz="1400" dirty="0">
              <a:solidFill>
                <a:schemeClr val="tx1">
                  <a:lumMod val="65000"/>
                  <a:lumOff val="3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22270" y="4453890"/>
            <a:ext cx="3303904" cy="0"/>
          </a:xfrm>
          <a:custGeom>
            <a:avLst/>
            <a:gdLst/>
            <a:ahLst/>
            <a:cxnLst/>
            <a:rect l="l" t="t" r="r" b="b"/>
            <a:pathLst>
              <a:path w="3303904">
                <a:moveTo>
                  <a:pt x="0" y="0"/>
                </a:moveTo>
                <a:lnTo>
                  <a:pt x="3303447" y="0"/>
                </a:lnTo>
              </a:path>
            </a:pathLst>
          </a:custGeom>
          <a:ln w="28956">
            <a:solidFill>
              <a:srgbClr val="7869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44068" y="4747259"/>
            <a:ext cx="8059420" cy="1107996"/>
          </a:xfrm>
          <a:prstGeom prst="rect">
            <a:avLst/>
          </a:prstGeom>
          <a:solidFill>
            <a:srgbClr val="B2BCCB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1200" spc="-5" dirty="0">
                <a:solidFill>
                  <a:srgbClr val="504652"/>
                </a:solidFill>
                <a:latin typeface="Open Sans"/>
                <a:cs typeface="Open Sans"/>
              </a:rPr>
              <a:t>S</a:t>
            </a:r>
            <a:r>
              <a:rPr sz="1200" spc="-10" dirty="0">
                <a:solidFill>
                  <a:srgbClr val="504652"/>
                </a:solidFill>
                <a:latin typeface="Open Sans"/>
                <a:cs typeface="Open Sans"/>
              </a:rPr>
              <a:t>tuden</a:t>
            </a:r>
            <a:r>
              <a:rPr sz="1200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1200" spc="3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200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200" spc="-25" dirty="0">
                <a:solidFill>
                  <a:srgbClr val="504652"/>
                </a:solidFill>
                <a:latin typeface="Open Sans"/>
                <a:cs typeface="Open Sans"/>
              </a:rPr>
              <a:t>r</a:t>
            </a:r>
            <a:r>
              <a:rPr sz="1200" dirty="0">
                <a:solidFill>
                  <a:srgbClr val="504652"/>
                </a:solidFill>
                <a:latin typeface="Open Sans"/>
                <a:cs typeface="Open Sans"/>
              </a:rPr>
              <a:t>e</a:t>
            </a:r>
            <a:r>
              <a:rPr sz="1200" spc="-1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200" spc="-25" dirty="0">
                <a:solidFill>
                  <a:srgbClr val="504652"/>
                </a:solidFill>
                <a:latin typeface="Open Sans"/>
                <a:cs typeface="Open Sans"/>
              </a:rPr>
              <a:t>r</a:t>
            </a:r>
            <a:r>
              <a:rPr sz="1200" spc="-5" dirty="0">
                <a:solidFill>
                  <a:srgbClr val="504652"/>
                </a:solidFill>
                <a:latin typeface="Open Sans"/>
                <a:cs typeface="Open Sans"/>
              </a:rPr>
              <a:t>e</a:t>
            </a:r>
            <a:r>
              <a:rPr sz="1200" dirty="0">
                <a:solidFill>
                  <a:srgbClr val="504652"/>
                </a:solidFill>
                <a:latin typeface="Open Sans"/>
                <a:cs typeface="Open Sans"/>
              </a:rPr>
              <a:t>s</a:t>
            </a:r>
            <a:r>
              <a:rPr sz="1200" spc="-10" dirty="0">
                <a:solidFill>
                  <a:srgbClr val="504652"/>
                </a:solidFill>
                <a:latin typeface="Open Sans"/>
                <a:cs typeface="Open Sans"/>
              </a:rPr>
              <a:t>pon</a:t>
            </a:r>
            <a:r>
              <a:rPr sz="1200" dirty="0">
                <a:solidFill>
                  <a:srgbClr val="504652"/>
                </a:solidFill>
                <a:latin typeface="Open Sans"/>
                <a:cs typeface="Open Sans"/>
              </a:rPr>
              <a:t>s</a:t>
            </a:r>
            <a:r>
              <a:rPr sz="1200" spc="-5" dirty="0">
                <a:solidFill>
                  <a:srgbClr val="504652"/>
                </a:solidFill>
                <a:latin typeface="Open Sans"/>
                <a:cs typeface="Open Sans"/>
              </a:rPr>
              <a:t>ible</a:t>
            </a:r>
            <a:r>
              <a:rPr sz="1200" spc="2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504652"/>
                </a:solidFill>
                <a:latin typeface="Open Sans"/>
                <a:cs typeface="Open Sans"/>
              </a:rPr>
              <a:t>fo</a:t>
            </a:r>
            <a:r>
              <a:rPr sz="1200" dirty="0">
                <a:solidFill>
                  <a:srgbClr val="504652"/>
                </a:solidFill>
                <a:latin typeface="Open Sans"/>
                <a:cs typeface="Open Sans"/>
              </a:rPr>
              <a:t>r:</a:t>
            </a:r>
            <a:endParaRPr sz="1200" dirty="0">
              <a:latin typeface="Open Sans"/>
              <a:cs typeface="Open Sans"/>
            </a:endParaRPr>
          </a:p>
          <a:p>
            <a:pPr marL="263525" indent="-172085">
              <a:lnSpc>
                <a:spcPct val="100000"/>
              </a:lnSpc>
              <a:buFont typeface="Arial"/>
              <a:buChar char="•"/>
              <a:tabLst>
                <a:tab pos="264160" algn="l"/>
              </a:tabLst>
            </a:pP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f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indin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g</a:t>
            </a:r>
            <a:r>
              <a:rPr sz="1200" spc="2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d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pplyin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g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o</a:t>
            </a:r>
            <a:r>
              <a:rPr lang="en-US" sz="1200" dirty="0">
                <a:solidFill>
                  <a:srgbClr val="C00000"/>
                </a:solidFill>
                <a:latin typeface="Open Sans"/>
                <a:cs typeface="Open Sans"/>
              </a:rPr>
              <a:t> a non-paid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in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s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ip</a:t>
            </a:r>
            <a:endParaRPr sz="1200" dirty="0">
              <a:solidFill>
                <a:srgbClr val="C00000"/>
              </a:solidFill>
              <a:latin typeface="Open Sans"/>
              <a:cs typeface="Open Sans"/>
            </a:endParaRPr>
          </a:p>
          <a:p>
            <a:pPr marL="263525" indent="-172085">
              <a:lnSpc>
                <a:spcPct val="100000"/>
              </a:lnSpc>
              <a:buFont typeface="Arial"/>
              <a:buChar char="•"/>
              <a:tabLst>
                <a:tab pos="264160" algn="l"/>
              </a:tabLst>
            </a:pP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c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ompleting</a:t>
            </a:r>
            <a:r>
              <a:rPr sz="1200" spc="2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ca</a:t>
            </a:r>
            <a:r>
              <a:rPr sz="1200" spc="-25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 d</a:t>
            </a:r>
            <a:r>
              <a:rPr sz="1200" spc="-30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velopme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t</a:t>
            </a:r>
            <a:r>
              <a:rPr sz="1200" spc="3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ac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tivitie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s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p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io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o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ppli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c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tion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de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dlin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endParaRPr sz="1200" dirty="0">
              <a:solidFill>
                <a:srgbClr val="C00000"/>
              </a:solidFill>
              <a:latin typeface="Open Sans"/>
              <a:cs typeface="Open Sans"/>
            </a:endParaRPr>
          </a:p>
          <a:p>
            <a:pPr marL="263525" indent="-172085">
              <a:lnSpc>
                <a:spcPct val="100000"/>
              </a:lnSpc>
              <a:buFont typeface="Arial"/>
              <a:buChar char="•"/>
              <a:tabLst>
                <a:tab pos="264160" algn="l"/>
              </a:tabLst>
            </a:pP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c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omm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un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i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ca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tin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g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with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th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I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s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hi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p</a:t>
            </a:r>
            <a:r>
              <a:rPr sz="1200" spc="2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s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it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fo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 a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l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l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25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qu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i</a:t>
            </a:r>
            <a:r>
              <a:rPr sz="1200" spc="-25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ed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in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fo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m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tio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endParaRPr lang="en-US" sz="1200" spc="-10" dirty="0">
              <a:solidFill>
                <a:srgbClr val="C00000"/>
              </a:solidFill>
              <a:latin typeface="Open Sans"/>
              <a:cs typeface="Open Sans"/>
            </a:endParaRPr>
          </a:p>
          <a:p>
            <a:pPr marL="263525" indent="-172085">
              <a:lnSpc>
                <a:spcPct val="100000"/>
              </a:lnSpc>
              <a:buFont typeface="Arial"/>
              <a:buChar char="•"/>
              <a:tabLst>
                <a:tab pos="264160" algn="l"/>
              </a:tabLst>
            </a:pPr>
            <a:endParaRPr lang="en-US" sz="1200" spc="-10" dirty="0">
              <a:solidFill>
                <a:srgbClr val="C00000"/>
              </a:solidFill>
              <a:latin typeface="Open Sans"/>
              <a:cs typeface="Open Sans"/>
            </a:endParaRPr>
          </a:p>
          <a:p>
            <a:pPr marL="91440">
              <a:lnSpc>
                <a:spcPct val="100000"/>
              </a:lnSpc>
              <a:tabLst>
                <a:tab pos="264160" algn="l"/>
              </a:tabLst>
            </a:pPr>
            <a:r>
              <a:rPr lang="en-US" sz="12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*Must be a non-[paid position or, pay is less than a total of $2000 for the entire internship.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  <a:latin typeface="Open Sans"/>
              <a:cs typeface="Open San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07970">
              <a:lnSpc>
                <a:spcPct val="100000"/>
              </a:lnSpc>
            </a:pPr>
            <a:r>
              <a:rPr sz="3200" b="0" dirty="0">
                <a:solidFill>
                  <a:srgbClr val="504652"/>
                </a:solidFill>
                <a:latin typeface="Open Sans"/>
                <a:cs typeface="Open Sans"/>
              </a:rPr>
              <a:t>App</a:t>
            </a:r>
            <a:r>
              <a:rPr sz="3200" b="0" spc="5" dirty="0">
                <a:solidFill>
                  <a:srgbClr val="504652"/>
                </a:solidFill>
                <a:latin typeface="Open Sans"/>
                <a:cs typeface="Open Sans"/>
              </a:rPr>
              <a:t>li</a:t>
            </a:r>
            <a:r>
              <a:rPr sz="3200" b="0" spc="-5" dirty="0">
                <a:solidFill>
                  <a:srgbClr val="504652"/>
                </a:solidFill>
                <a:latin typeface="Open Sans"/>
                <a:cs typeface="Open Sans"/>
              </a:rPr>
              <a:t>c</a:t>
            </a:r>
            <a:r>
              <a:rPr sz="3200" b="0" spc="-10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3200" b="0" spc="-5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3200" b="0" spc="5" dirty="0">
                <a:solidFill>
                  <a:srgbClr val="504652"/>
                </a:solidFill>
                <a:latin typeface="Open Sans"/>
                <a:cs typeface="Open Sans"/>
              </a:rPr>
              <a:t>i</a:t>
            </a:r>
            <a:r>
              <a:rPr sz="3200" b="0" spc="-5" dirty="0">
                <a:solidFill>
                  <a:srgbClr val="504652"/>
                </a:solidFill>
                <a:latin typeface="Open Sans"/>
                <a:cs typeface="Open Sans"/>
              </a:rPr>
              <a:t>o</a:t>
            </a:r>
            <a:r>
              <a:rPr sz="3200" b="0" dirty="0">
                <a:solidFill>
                  <a:srgbClr val="504652"/>
                </a:solidFill>
                <a:latin typeface="Open Sans"/>
                <a:cs typeface="Open Sans"/>
              </a:rPr>
              <a:t>n</a:t>
            </a:r>
            <a:endParaRPr sz="3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0670" y="1444041"/>
            <a:ext cx="368046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1800" spc="-5" dirty="0">
                <a:solidFill>
                  <a:srgbClr val="FF0000"/>
                </a:solidFill>
                <a:latin typeface="Open Sans"/>
                <a:cs typeface="Open Sans"/>
              </a:rPr>
              <a:t>SUMBIT the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Open Sans"/>
              </a:rPr>
              <a:t>f</a:t>
            </a:r>
            <a:r>
              <a:rPr sz="1800" dirty="0">
                <a:solidFill>
                  <a:srgbClr val="C00000"/>
                </a:solidFill>
                <a:latin typeface="Open Sans"/>
                <a:cs typeface="Open Sans"/>
              </a:rPr>
              <a:t>oll</a:t>
            </a:r>
            <a:r>
              <a:rPr sz="1800" spc="-40" dirty="0">
                <a:solidFill>
                  <a:srgbClr val="C00000"/>
                </a:solidFill>
                <a:latin typeface="Open Sans"/>
                <a:cs typeface="Open Sans"/>
              </a:rPr>
              <a:t>o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Open Sans"/>
              </a:rPr>
              <a:t>wi</a:t>
            </a:r>
            <a:r>
              <a:rPr sz="18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Open Sans"/>
              </a:rPr>
              <a:t>g doc</a:t>
            </a:r>
            <a:r>
              <a:rPr sz="1800" spc="-10" dirty="0">
                <a:solidFill>
                  <a:srgbClr val="C00000"/>
                </a:solidFill>
                <a:latin typeface="Open Sans"/>
                <a:cs typeface="Open Sans"/>
              </a:rPr>
              <a:t>u</a:t>
            </a:r>
            <a:r>
              <a:rPr sz="1800" spc="5" dirty="0">
                <a:solidFill>
                  <a:srgbClr val="C00000"/>
                </a:solidFill>
                <a:latin typeface="Open Sans"/>
                <a:cs typeface="Open Sans"/>
              </a:rPr>
              <a:t>m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8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800" dirty="0">
                <a:solidFill>
                  <a:srgbClr val="C00000"/>
                </a:solidFill>
                <a:latin typeface="Open Sans"/>
                <a:cs typeface="Open Sans"/>
              </a:rPr>
              <a:t>t</a:t>
            </a:r>
            <a:r>
              <a:rPr sz="1800" spc="5" dirty="0">
                <a:solidFill>
                  <a:srgbClr val="C00000"/>
                </a:solidFill>
                <a:latin typeface="Open Sans"/>
                <a:cs typeface="Open Sans"/>
              </a:rPr>
              <a:t>s</a:t>
            </a:r>
            <a:r>
              <a:rPr sz="1800" dirty="0">
                <a:solidFill>
                  <a:srgbClr val="C00000"/>
                </a:solidFill>
                <a:latin typeface="Open Sans"/>
                <a:cs typeface="Open Sans"/>
              </a:rPr>
              <a:t>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0670" y="2719409"/>
            <a:ext cx="3680460" cy="830997"/>
          </a:xfrm>
          <a:prstGeom prst="rect">
            <a:avLst/>
          </a:prstGeom>
          <a:solidFill>
            <a:srgbClr val="9ABBC2"/>
          </a:solidFill>
        </p:spPr>
        <p:txBody>
          <a:bodyPr vert="horz" wrap="square" lIns="0" tIns="0" rIns="0" bIns="0" rtlCol="0">
            <a:spAutoFit/>
          </a:bodyPr>
          <a:lstStyle/>
          <a:p>
            <a:pPr marL="708025">
              <a:lnSpc>
                <a:spcPct val="100000"/>
              </a:lnSpc>
            </a:pPr>
            <a:r>
              <a:rPr lang="en-US" sz="1800"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lang="en-US" sz="18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en-US" sz="1800" dirty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lang="en-US" sz="1800" spc="-5" dirty="0">
                <a:solidFill>
                  <a:srgbClr val="FFFFFF"/>
                </a:solidFill>
                <a:latin typeface="Calibri"/>
                <a:cs typeface="Calibri"/>
              </a:rPr>
              <a:t>me</a:t>
            </a:r>
            <a:r>
              <a:rPr lang="en-US"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lang="en-US"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800" spc="-2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lang="en-US" sz="1800" spc="-15" dirty="0">
                <a:solidFill>
                  <a:srgbClr val="FFFFFF"/>
                </a:solidFill>
                <a:latin typeface="Calibri"/>
                <a:cs typeface="Calibri"/>
              </a:rPr>
              <a:t>ov</a:t>
            </a:r>
            <a:r>
              <a:rPr lang="en-US" sz="1800" spc="-5" dirty="0">
                <a:solidFill>
                  <a:srgbClr val="FFFFFF"/>
                </a:solidFill>
                <a:latin typeface="Calibri"/>
                <a:cs typeface="Calibri"/>
              </a:rPr>
              <a:t>er l</a:t>
            </a:r>
            <a:r>
              <a:rPr lang="en-US" sz="1800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en-US" sz="1800" spc="-30" dirty="0">
                <a:solidFill>
                  <a:srgbClr val="FFFFFF"/>
                </a:solidFill>
                <a:latin typeface="Calibri"/>
                <a:cs typeface="Calibri"/>
              </a:rPr>
              <a:t>tt</a:t>
            </a:r>
            <a:r>
              <a:rPr lang="en-US" sz="1800" spc="-5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</a:p>
          <a:p>
            <a:pPr marL="708025">
              <a:lnSpc>
                <a:spcPct val="100000"/>
              </a:lnSpc>
            </a:pPr>
            <a:r>
              <a:rPr lang="en-US" spc="-5" dirty="0">
                <a:solidFill>
                  <a:srgbClr val="FFFFFF"/>
                </a:solidFill>
                <a:latin typeface="Calibri"/>
                <a:cs typeface="Calibri"/>
              </a:rPr>
              <a:t>(Reviewed by CDO)</a:t>
            </a:r>
          </a:p>
          <a:p>
            <a:pPr marL="708025"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4430" y="3671700"/>
            <a:ext cx="3680460" cy="553998"/>
          </a:xfrm>
          <a:prstGeom prst="rect">
            <a:avLst/>
          </a:prstGeom>
          <a:solidFill>
            <a:srgbClr val="9ABBC2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endParaRPr lang="en-US" sz="1800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pc="-5" dirty="0">
                <a:solidFill>
                  <a:srgbClr val="FFFFFF"/>
                </a:solidFill>
                <a:latin typeface="Calibri"/>
                <a:cs typeface="Calibri"/>
              </a:rPr>
              <a:t>(See application for instructions)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2653" y="4365590"/>
            <a:ext cx="3683273" cy="553998"/>
          </a:xfrm>
          <a:prstGeom prst="rect">
            <a:avLst/>
          </a:prstGeom>
          <a:solidFill>
            <a:srgbClr val="9ABBC2"/>
          </a:solidFill>
        </p:spPr>
        <p:txBody>
          <a:bodyPr vert="horz" wrap="square" lIns="0" tIns="0" rIns="0" bIns="0" rtlCol="0">
            <a:spAutoFit/>
          </a:bodyPr>
          <a:lstStyle/>
          <a:p>
            <a:pPr marL="1415415" marR="302895" indent="-1104900">
              <a:lnSpc>
                <a:spcPct val="100000"/>
              </a:lnSpc>
            </a:pPr>
            <a:r>
              <a:rPr lang="en-US" sz="1800" dirty="0">
                <a:solidFill>
                  <a:schemeClr val="bg1"/>
                </a:solidFill>
                <a:latin typeface="Calibri"/>
                <a:cs typeface="Calibri"/>
              </a:rPr>
              <a:t>Copy of organization’s webpage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or</a:t>
            </a:r>
            <a:r>
              <a:rPr lang="en-US" sz="1800" dirty="0">
                <a:solidFill>
                  <a:schemeClr val="bg1"/>
                </a:solidFill>
                <a:latin typeface="Calibri"/>
                <a:cs typeface="Calibri"/>
              </a:rPr>
              <a:t> brochure</a:t>
            </a:r>
            <a:endParaRPr sz="1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4430" y="5040882"/>
            <a:ext cx="3711496" cy="1107996"/>
          </a:xfrm>
          <a:prstGeom prst="rect">
            <a:avLst/>
          </a:prstGeom>
          <a:solidFill>
            <a:srgbClr val="9ABBC2"/>
          </a:solidFill>
        </p:spPr>
        <p:txBody>
          <a:bodyPr vert="horz" wrap="square" lIns="0" tIns="0" rIns="0" bIns="0" rtlCol="0">
            <a:spAutoFit/>
          </a:bodyPr>
          <a:lstStyle/>
          <a:p>
            <a:pPr marL="842644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9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endParaRPr lang="en-US" sz="1800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842644">
              <a:lnSpc>
                <a:spcPct val="100000"/>
              </a:lnSpc>
            </a:pPr>
            <a:endParaRPr lang="en-US" sz="1800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842644">
              <a:lnSpc>
                <a:spcPct val="100000"/>
              </a:lnSpc>
            </a:pPr>
            <a:r>
              <a:rPr lang="en-US" spc="-5" dirty="0">
                <a:solidFill>
                  <a:srgbClr val="FFFFFF"/>
                </a:solidFill>
                <a:latin typeface="Calibri"/>
                <a:cs typeface="Calibri"/>
              </a:rPr>
              <a:t>Copy of position description from the organization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1238" y="2250185"/>
            <a:ext cx="0" cy="3784600"/>
          </a:xfrm>
          <a:custGeom>
            <a:avLst/>
            <a:gdLst/>
            <a:ahLst/>
            <a:cxnLst/>
            <a:rect l="l" t="t" r="r" b="b"/>
            <a:pathLst>
              <a:path h="3784600">
                <a:moveTo>
                  <a:pt x="0" y="0"/>
                </a:moveTo>
                <a:lnTo>
                  <a:pt x="0" y="3784346"/>
                </a:lnTo>
              </a:path>
            </a:pathLst>
          </a:custGeom>
          <a:ln w="28956">
            <a:solidFill>
              <a:srgbClr val="7869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14315" y="2619755"/>
            <a:ext cx="789431" cy="7894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814315" y="2543555"/>
            <a:ext cx="3339086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78964">
              <a:lnSpc>
                <a:spcPct val="100000"/>
              </a:lnSpc>
            </a:pPr>
            <a:endParaRPr lang="en-US" sz="2000" dirty="0">
              <a:solidFill>
                <a:srgbClr val="504652"/>
              </a:solidFill>
              <a:latin typeface="Open Sans"/>
              <a:cs typeface="Open Sans"/>
            </a:endParaRPr>
          </a:p>
          <a:p>
            <a:pPr marL="1878964">
              <a:lnSpc>
                <a:spcPct val="100000"/>
              </a:lnSpc>
            </a:pPr>
            <a:r>
              <a:rPr sz="2000" dirty="0">
                <a:solidFill>
                  <a:srgbClr val="504652"/>
                </a:solidFill>
                <a:latin typeface="Open Sans"/>
                <a:cs typeface="Open Sans"/>
              </a:rPr>
              <a:t>Essay</a:t>
            </a:r>
            <a:endParaRPr sz="2000" dirty="0">
              <a:latin typeface="Open Sans"/>
              <a:cs typeface="Open Sans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229235" marR="136525">
              <a:lnSpc>
                <a:spcPct val="100000"/>
              </a:lnSpc>
            </a:pPr>
            <a:r>
              <a:rPr sz="1200" spc="-60" dirty="0">
                <a:solidFill>
                  <a:srgbClr val="C00000"/>
                </a:solidFill>
                <a:latin typeface="Open Sans"/>
                <a:cs typeface="Open Sans"/>
              </a:rPr>
              <a:t>Y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ou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ssa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y</a:t>
            </a:r>
            <a:r>
              <a:rPr sz="1200" spc="-2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s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houl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d</a:t>
            </a:r>
            <a:r>
              <a:rPr sz="1200" spc="2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outli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spc="2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you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 </a:t>
            </a:r>
            <a:r>
              <a:rPr sz="1200" spc="-25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as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on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s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for w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ntin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g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int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s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hip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,</a:t>
            </a:r>
            <a:r>
              <a:rPr sz="1200" spc="2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wh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at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yo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u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hop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spc="2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o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le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ar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n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d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</a:t>
            </a:r>
            <a:r>
              <a:rPr sz="1200" spc="-35" dirty="0">
                <a:solidFill>
                  <a:srgbClr val="C00000"/>
                </a:solidFill>
                <a:latin typeface="Open Sans"/>
                <a:cs typeface="Open Sans"/>
              </a:rPr>
              <a:t>o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w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i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t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mig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t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he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lp</a:t>
            </a:r>
            <a:r>
              <a:rPr sz="1200" spc="2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yo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u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d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c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id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e</a:t>
            </a:r>
            <a:r>
              <a:rPr sz="1200" spc="10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o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spc="5" dirty="0">
                <a:solidFill>
                  <a:srgbClr val="C00000"/>
                </a:solidFill>
                <a:latin typeface="Open Sans"/>
                <a:cs typeface="Open Sans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your 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ca</a:t>
            </a:r>
            <a:r>
              <a:rPr sz="1200" spc="-25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ee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r</a:t>
            </a:r>
            <a:r>
              <a:rPr sz="1200" spc="-10" dirty="0">
                <a:solidFill>
                  <a:srgbClr val="C00000"/>
                </a:solidFill>
                <a:latin typeface="Open Sans"/>
                <a:cs typeface="Open Sans"/>
              </a:rPr>
              <a:t> pl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a</a:t>
            </a:r>
            <a:r>
              <a:rPr sz="1200" spc="-5" dirty="0">
                <a:solidFill>
                  <a:srgbClr val="C00000"/>
                </a:solidFill>
                <a:latin typeface="Open Sans"/>
                <a:cs typeface="Open Sans"/>
              </a:rPr>
              <a:t>n</a:t>
            </a:r>
            <a:r>
              <a:rPr sz="1200" dirty="0">
                <a:solidFill>
                  <a:srgbClr val="C00000"/>
                </a:solidFill>
                <a:latin typeface="Open Sans"/>
                <a:cs typeface="Open Sans"/>
              </a:rPr>
              <a:t>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40670" y="1792305"/>
            <a:ext cx="3680460" cy="830997"/>
          </a:xfrm>
          <a:prstGeom prst="rect">
            <a:avLst/>
          </a:prstGeom>
          <a:solidFill>
            <a:srgbClr val="9ABBC2"/>
          </a:solidFill>
        </p:spPr>
        <p:txBody>
          <a:bodyPr vert="horz" wrap="square" lIns="0" tIns="0" rIns="0" bIns="0" rtlCol="0">
            <a:spAutoFit/>
          </a:bodyPr>
          <a:lstStyle/>
          <a:p>
            <a:pPr marL="509905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mp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endParaRPr lang="en-US" sz="1800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509905">
              <a:lnSpc>
                <a:spcPct val="100000"/>
              </a:lnSpc>
            </a:pPr>
            <a:endParaRPr lang="en-US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509905">
              <a:lnSpc>
                <a:spcPct val="100000"/>
              </a:lnSpc>
            </a:pPr>
            <a:r>
              <a:rPr lang="en-US" spc="-5" dirty="0">
                <a:solidFill>
                  <a:srgbClr val="FFFFFF"/>
                </a:solidFill>
                <a:latin typeface="Calibri"/>
                <a:cs typeface="Calibri"/>
              </a:rPr>
              <a:t>Career Development Checklist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B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5005">
              <a:lnSpc>
                <a:spcPct val="100000"/>
              </a:lnSpc>
            </a:pPr>
            <a:r>
              <a:rPr sz="3200" b="0" dirty="0">
                <a:solidFill>
                  <a:srgbClr val="504652"/>
                </a:solidFill>
                <a:latin typeface="Open Sans"/>
                <a:cs typeface="Open Sans"/>
              </a:rPr>
              <a:t>App</a:t>
            </a:r>
            <a:r>
              <a:rPr sz="3200" b="0" spc="5" dirty="0">
                <a:solidFill>
                  <a:srgbClr val="504652"/>
                </a:solidFill>
                <a:latin typeface="Open Sans"/>
                <a:cs typeface="Open Sans"/>
              </a:rPr>
              <a:t>li</a:t>
            </a:r>
            <a:r>
              <a:rPr sz="3200" b="0" spc="-5" dirty="0">
                <a:solidFill>
                  <a:srgbClr val="504652"/>
                </a:solidFill>
                <a:latin typeface="Open Sans"/>
                <a:cs typeface="Open Sans"/>
              </a:rPr>
              <a:t>c</a:t>
            </a:r>
            <a:r>
              <a:rPr sz="3200" b="0" spc="-10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3200" b="0" spc="-5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3200" b="0" spc="5" dirty="0">
                <a:solidFill>
                  <a:srgbClr val="504652"/>
                </a:solidFill>
                <a:latin typeface="Open Sans"/>
                <a:cs typeface="Open Sans"/>
              </a:rPr>
              <a:t>i</a:t>
            </a:r>
            <a:r>
              <a:rPr sz="3200" b="0" spc="-5" dirty="0">
                <a:solidFill>
                  <a:srgbClr val="504652"/>
                </a:solidFill>
                <a:latin typeface="Open Sans"/>
                <a:cs typeface="Open Sans"/>
              </a:rPr>
              <a:t>o</a:t>
            </a:r>
            <a:r>
              <a:rPr sz="3200" b="0" dirty="0">
                <a:solidFill>
                  <a:srgbClr val="504652"/>
                </a:solidFill>
                <a:latin typeface="Open Sans"/>
                <a:cs typeface="Open Sans"/>
              </a:rPr>
              <a:t>n</a:t>
            </a:r>
            <a:r>
              <a:rPr sz="3200" b="0" spc="-1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3200" b="0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3200" b="0" spc="5" dirty="0">
                <a:solidFill>
                  <a:srgbClr val="504652"/>
                </a:solidFill>
                <a:latin typeface="Open Sans"/>
                <a:cs typeface="Open Sans"/>
              </a:rPr>
              <a:t>i</a:t>
            </a:r>
            <a:r>
              <a:rPr sz="3200" b="0" spc="-5" dirty="0">
                <a:solidFill>
                  <a:srgbClr val="504652"/>
                </a:solidFill>
                <a:latin typeface="Open Sans"/>
                <a:cs typeface="Open Sans"/>
              </a:rPr>
              <a:t>m</a:t>
            </a:r>
            <a:r>
              <a:rPr sz="3200" b="0" dirty="0">
                <a:solidFill>
                  <a:srgbClr val="504652"/>
                </a:solidFill>
                <a:latin typeface="Open Sans"/>
                <a:cs typeface="Open Sans"/>
              </a:rPr>
              <a:t>e</a:t>
            </a:r>
            <a:r>
              <a:rPr sz="3200" b="0" spc="5" dirty="0">
                <a:solidFill>
                  <a:srgbClr val="504652"/>
                </a:solidFill>
                <a:latin typeface="Open Sans"/>
                <a:cs typeface="Open Sans"/>
              </a:rPr>
              <a:t>li</a:t>
            </a:r>
            <a:r>
              <a:rPr sz="3200" b="0" dirty="0">
                <a:solidFill>
                  <a:srgbClr val="504652"/>
                </a:solidFill>
                <a:latin typeface="Open Sans"/>
                <a:cs typeface="Open Sans"/>
              </a:rPr>
              <a:t>ne</a:t>
            </a:r>
            <a:endParaRPr sz="3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9598" y="1181926"/>
            <a:ext cx="71069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P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l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ea</a:t>
            </a:r>
            <a:r>
              <a:rPr sz="1800" spc="5" dirty="0">
                <a:solidFill>
                  <a:srgbClr val="504652"/>
                </a:solidFill>
                <a:latin typeface="Open Sans"/>
                <a:cs typeface="Open Sans"/>
              </a:rPr>
              <a:t>s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e</a:t>
            </a:r>
            <a:r>
              <a:rPr sz="1800" spc="1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fa</a:t>
            </a:r>
            <a:r>
              <a:rPr sz="1800" spc="5" dirty="0">
                <a:solidFill>
                  <a:srgbClr val="504652"/>
                </a:solidFill>
                <a:latin typeface="Open Sans"/>
                <a:cs typeface="Open Sans"/>
              </a:rPr>
              <a:t>m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ili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ri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z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e</a:t>
            </a:r>
            <a:r>
              <a:rPr sz="1800" spc="-3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y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o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u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r</a:t>
            </a:r>
            <a:r>
              <a:rPr sz="1800" spc="5" dirty="0">
                <a:solidFill>
                  <a:srgbClr val="504652"/>
                </a:solidFill>
                <a:latin typeface="Open Sans"/>
                <a:cs typeface="Open Sans"/>
              </a:rPr>
              <a:t>s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elf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with</a:t>
            </a:r>
            <a:r>
              <a:rPr sz="1800" spc="-1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h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e</a:t>
            </a:r>
            <a:r>
              <a:rPr sz="1800" spc="-1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i</a:t>
            </a:r>
            <a:r>
              <a:rPr sz="1800" spc="5" dirty="0">
                <a:solidFill>
                  <a:srgbClr val="504652"/>
                </a:solidFill>
                <a:latin typeface="Open Sans"/>
                <a:cs typeface="Open Sans"/>
              </a:rPr>
              <a:t>m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por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n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t</a:t>
            </a:r>
            <a:r>
              <a:rPr sz="1800" spc="-1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ppli</a:t>
            </a:r>
            <a:r>
              <a:rPr sz="1800" spc="-15" dirty="0">
                <a:solidFill>
                  <a:srgbClr val="504652"/>
                </a:solidFill>
                <a:latin typeface="Open Sans"/>
                <a:cs typeface="Open Sans"/>
              </a:rPr>
              <a:t>c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a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tio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n</a:t>
            </a:r>
            <a:r>
              <a:rPr sz="1800" spc="-25" dirty="0">
                <a:solidFill>
                  <a:srgbClr val="504652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ti</a:t>
            </a:r>
            <a:r>
              <a:rPr sz="1800" spc="5" dirty="0">
                <a:solidFill>
                  <a:srgbClr val="504652"/>
                </a:solidFill>
                <a:latin typeface="Open Sans"/>
                <a:cs typeface="Open Sans"/>
              </a:rPr>
              <a:t>m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eli</a:t>
            </a:r>
            <a:r>
              <a:rPr sz="1800" spc="-10" dirty="0">
                <a:solidFill>
                  <a:srgbClr val="504652"/>
                </a:solidFill>
                <a:latin typeface="Open Sans"/>
                <a:cs typeface="Open Sans"/>
              </a:rPr>
              <a:t>n</a:t>
            </a:r>
            <a:r>
              <a:rPr sz="1800" spc="-5" dirty="0">
                <a:solidFill>
                  <a:srgbClr val="504652"/>
                </a:solidFill>
                <a:latin typeface="Open Sans"/>
                <a:cs typeface="Open Sans"/>
              </a:rPr>
              <a:t>e</a:t>
            </a:r>
            <a:r>
              <a:rPr sz="1800" dirty="0">
                <a:solidFill>
                  <a:srgbClr val="504652"/>
                </a:solidFill>
                <a:latin typeface="Open Sans"/>
                <a:cs typeface="Open Sans"/>
              </a:rPr>
              <a:t>s</a:t>
            </a:r>
            <a:endParaRPr sz="1800">
              <a:latin typeface="Open Sans"/>
              <a:cs typeface="Open Sans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050751"/>
              </p:ext>
            </p:extLst>
          </p:nvPr>
        </p:nvGraphicFramePr>
        <p:xfrm>
          <a:off x="144779" y="1763267"/>
          <a:ext cx="8849867" cy="24856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7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6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sz="1800" dirty="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EBE9E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554355">
                        <a:lnSpc>
                          <a:spcPct val="100000"/>
                        </a:lnSpc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Complete tasks</a:t>
                      </a:r>
                      <a:r>
                        <a:rPr sz="18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"/>
                        </a:spcBef>
                      </a:pPr>
                      <a:endParaRPr sz="185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1600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es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me/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ov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5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lang="en-US" sz="16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Write Essay</a:t>
                      </a:r>
                      <a:endParaRPr sz="16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  <a:p>
                      <a:pPr marL="377825" marR="3975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lang="en-US"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Join HANDSHAKE</a:t>
                      </a:r>
                      <a:endParaRPr sz="16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lang="en-US"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Attend required career preparation appointments with CDO</a:t>
                      </a:r>
                      <a:endParaRPr sz="16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9CC7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E9E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452">
                <a:tc rowSpan="2">
                  <a:txBody>
                    <a:bodyPr/>
                    <a:lstStyle/>
                    <a:p>
                      <a:pPr marL="179070" marR="17081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3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app</a:t>
                      </a:r>
                      <a:r>
                        <a:rPr sz="1600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 and</a:t>
                      </a:r>
                      <a:r>
                        <a:rPr sz="1600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ng 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</a:t>
                      </a:r>
                    </a:p>
                  </a:txBody>
                  <a:tcPr marL="0" marR="0" marT="0" marB="0">
                    <a:solidFill>
                      <a:srgbClr val="5AA2A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9C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EBE9E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5AA2A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9CC7CE"/>
                    </a:solidFill>
                  </a:tcPr>
                </a:tc>
                <a:tc>
                  <a:txBody>
                    <a:bodyPr/>
                    <a:lstStyle/>
                    <a:p>
                      <a:pPr marL="168910" marR="162560" indent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App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600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 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600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sec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p</a:t>
                      </a:r>
                    </a:p>
                  </a:txBody>
                  <a:tcPr marL="0" marR="0" marT="0" marB="0">
                    <a:solidFill>
                      <a:srgbClr val="BDDADF"/>
                    </a:solidFill>
                  </a:tcPr>
                </a:tc>
                <a:tc>
                  <a:txBody>
                    <a:bodyPr/>
                    <a:lstStyle/>
                    <a:p>
                      <a:pPr marL="473709" marR="227965" indent="-241300">
                        <a:lnSpc>
                          <a:spcPct val="100000"/>
                        </a:lnSpc>
                      </a:pPr>
                      <a:r>
                        <a:rPr sz="1600" spc="-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app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</a:t>
                      </a:r>
                      <a:r>
                        <a:rPr sz="16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 Ca</a:t>
                      </a:r>
                      <a:r>
                        <a:rPr sz="1600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ee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2B52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607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o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ng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o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i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ng</a:t>
                      </a:r>
                      <a:endParaRPr sz="2000" dirty="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2B52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5:0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0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spc="-15" dirty="0">
                          <a:latin typeface="Calibri"/>
                          <a:cs typeface="Calibri"/>
                        </a:rPr>
                        <a:t>May 20, 2022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627824"/>
              </p:ext>
            </p:extLst>
          </p:nvPr>
        </p:nvGraphicFramePr>
        <p:xfrm>
          <a:off x="144779" y="4779264"/>
          <a:ext cx="8849866" cy="1337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710">
                <a:tc>
                  <a:txBody>
                    <a:bodyPr/>
                    <a:lstStyle/>
                    <a:p>
                      <a:pPr marL="681990" marR="519430" indent="-15430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504652"/>
                          </a:solidFill>
                          <a:latin typeface="Open Sans"/>
                          <a:cs typeface="Open Sans"/>
                        </a:rPr>
                        <a:t>A</a:t>
                      </a:r>
                      <a:r>
                        <a:rPr sz="1600" spc="5" dirty="0">
                          <a:solidFill>
                            <a:srgbClr val="504652"/>
                          </a:solidFill>
                          <a:latin typeface="Open Sans"/>
                          <a:cs typeface="Open Sans"/>
                        </a:rPr>
                        <a:t>ppli</a:t>
                      </a:r>
                      <a:r>
                        <a:rPr sz="1600" spc="-5" dirty="0">
                          <a:solidFill>
                            <a:srgbClr val="504652"/>
                          </a:solidFill>
                          <a:latin typeface="Open Sans"/>
                          <a:cs typeface="Open Sans"/>
                        </a:rPr>
                        <a:t>c</a:t>
                      </a:r>
                      <a:r>
                        <a:rPr sz="1600" dirty="0">
                          <a:solidFill>
                            <a:srgbClr val="504652"/>
                          </a:solidFill>
                          <a:latin typeface="Open Sans"/>
                          <a:cs typeface="Open Sans"/>
                        </a:rPr>
                        <a:t>at</a:t>
                      </a:r>
                      <a:r>
                        <a:rPr sz="1600" spc="5" dirty="0">
                          <a:solidFill>
                            <a:srgbClr val="504652"/>
                          </a:solidFill>
                          <a:latin typeface="Open Sans"/>
                          <a:cs typeface="Open Sans"/>
                        </a:rPr>
                        <a:t>i</a:t>
                      </a:r>
                      <a:r>
                        <a:rPr sz="1600" spc="-5" dirty="0">
                          <a:solidFill>
                            <a:srgbClr val="504652"/>
                          </a:solidFill>
                          <a:latin typeface="Open Sans"/>
                          <a:cs typeface="Open Sans"/>
                        </a:rPr>
                        <a:t>o</a:t>
                      </a:r>
                      <a:r>
                        <a:rPr sz="1600" dirty="0">
                          <a:solidFill>
                            <a:srgbClr val="504652"/>
                          </a:solidFill>
                          <a:latin typeface="Open Sans"/>
                          <a:cs typeface="Open Sans"/>
                        </a:rPr>
                        <a:t>n </a:t>
                      </a:r>
                      <a:r>
                        <a:rPr lang="en-US" sz="1600" spc="-40" dirty="0">
                          <a:solidFill>
                            <a:srgbClr val="504652"/>
                          </a:solidFill>
                          <a:latin typeface="Open Sans"/>
                          <a:cs typeface="Open Sans"/>
                        </a:rPr>
                        <a:t>DEADLINE</a:t>
                      </a:r>
                      <a:endParaRPr sz="1600" dirty="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marL="72390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Open Sans"/>
                          <a:cs typeface="Open Sans"/>
                        </a:rPr>
                        <a:t>Se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l</a:t>
                      </a:r>
                      <a:r>
                        <a:rPr sz="1800" spc="-5" dirty="0">
                          <a:latin typeface="Open Sans"/>
                          <a:cs typeface="Open Sans"/>
                        </a:rPr>
                        <a:t>ec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ti</a:t>
                      </a:r>
                      <a:r>
                        <a:rPr sz="1800" spc="5" dirty="0">
                          <a:latin typeface="Open Sans"/>
                          <a:cs typeface="Open Sans"/>
                        </a:rPr>
                        <a:t>o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n</a:t>
                      </a:r>
                      <a:endParaRPr sz="180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CCD2DD"/>
                    </a:solidFill>
                  </a:tcPr>
                </a:tc>
                <a:tc>
                  <a:txBody>
                    <a:bodyPr/>
                    <a:lstStyle/>
                    <a:p>
                      <a:pPr marL="558800" marR="438150" indent="-11620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Open Sans"/>
                          <a:cs typeface="Open Sans"/>
                        </a:rPr>
                        <a:t>F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i</a:t>
                      </a:r>
                      <a:r>
                        <a:rPr sz="1800" spc="-5" dirty="0">
                          <a:latin typeface="Open Sans"/>
                          <a:cs typeface="Open Sans"/>
                        </a:rPr>
                        <a:t>r</a:t>
                      </a:r>
                      <a:r>
                        <a:rPr sz="1800" spc="5" dirty="0">
                          <a:latin typeface="Open Sans"/>
                          <a:cs typeface="Open Sans"/>
                        </a:rPr>
                        <a:t>s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t </a:t>
                      </a:r>
                      <a:r>
                        <a:rPr sz="1800" spc="-10" dirty="0">
                          <a:latin typeface="Open Sans"/>
                          <a:cs typeface="Open Sans"/>
                        </a:rPr>
                        <a:t>c</a:t>
                      </a:r>
                      <a:r>
                        <a:rPr sz="1800" spc="-5" dirty="0">
                          <a:latin typeface="Open Sans"/>
                          <a:cs typeface="Open Sans"/>
                        </a:rPr>
                        <a:t>he</a:t>
                      </a:r>
                      <a:r>
                        <a:rPr sz="1800" spc="-10" dirty="0">
                          <a:latin typeface="Open Sans"/>
                          <a:cs typeface="Open Sans"/>
                        </a:rPr>
                        <a:t>ck </a:t>
                      </a:r>
                      <a:r>
                        <a:rPr sz="1800" spc="-40" dirty="0">
                          <a:latin typeface="Open Sans"/>
                          <a:cs typeface="Open Sans"/>
                        </a:rPr>
                        <a:t>r</a:t>
                      </a:r>
                      <a:r>
                        <a:rPr sz="1800" spc="-5" dirty="0">
                          <a:latin typeface="Open Sans"/>
                          <a:cs typeface="Open Sans"/>
                        </a:rPr>
                        <a:t>ece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i</a:t>
                      </a:r>
                      <a:r>
                        <a:rPr sz="1800" spc="-5" dirty="0">
                          <a:latin typeface="Open Sans"/>
                          <a:cs typeface="Open Sans"/>
                        </a:rPr>
                        <a:t>ved</a:t>
                      </a:r>
                      <a:endParaRPr sz="180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E5E9EE"/>
                    </a:solidFill>
                  </a:tcPr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Open Sans"/>
                          <a:cs typeface="Open Sans"/>
                        </a:rPr>
                        <a:t>L</a:t>
                      </a:r>
                      <a:r>
                        <a:rPr sz="1800" spc="-5" dirty="0">
                          <a:latin typeface="Open Sans"/>
                          <a:cs typeface="Open Sans"/>
                        </a:rPr>
                        <a:t>e</a:t>
                      </a:r>
                      <a:r>
                        <a:rPr sz="1800" spc="-10" dirty="0">
                          <a:latin typeface="Open Sans"/>
                          <a:cs typeface="Open Sans"/>
                        </a:rPr>
                        <a:t>a</a:t>
                      </a:r>
                      <a:r>
                        <a:rPr sz="1800" spc="-5" dirty="0">
                          <a:latin typeface="Open Sans"/>
                          <a:cs typeface="Open Sans"/>
                        </a:rPr>
                        <a:t>v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e</a:t>
                      </a:r>
                      <a:r>
                        <a:rPr sz="1800" spc="10" dirty="0">
                          <a:latin typeface="Open Sans"/>
                          <a:cs typeface="Open Sans"/>
                        </a:rPr>
                        <a:t> </a:t>
                      </a:r>
                      <a:r>
                        <a:rPr sz="1800" spc="-10" dirty="0">
                          <a:latin typeface="Open Sans"/>
                          <a:cs typeface="Open Sans"/>
                        </a:rPr>
                        <a:t>ca</a:t>
                      </a:r>
                      <a:r>
                        <a:rPr sz="1800" spc="5" dirty="0">
                          <a:latin typeface="Open Sans"/>
                          <a:cs typeface="Open Sans"/>
                        </a:rPr>
                        <a:t>m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p</a:t>
                      </a:r>
                      <a:r>
                        <a:rPr sz="1800" spc="-5" dirty="0">
                          <a:latin typeface="Open Sans"/>
                          <a:cs typeface="Open Sans"/>
                        </a:rPr>
                        <a:t>u</a:t>
                      </a:r>
                      <a:r>
                        <a:rPr sz="1800" dirty="0">
                          <a:latin typeface="Open Sans"/>
                          <a:cs typeface="Open Sans"/>
                        </a:rPr>
                        <a:t>s</a:t>
                      </a:r>
                      <a:endParaRPr sz="180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421">
                <a:tc>
                  <a:txBody>
                    <a:bodyPr/>
                    <a:lstStyle/>
                    <a:p>
                      <a:pPr marL="259715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  May 20, 2022</a:t>
                      </a:r>
                    </a:p>
                    <a:p>
                      <a:pPr marL="259715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 5:00 pm </a:t>
                      </a:r>
                      <a:r>
                        <a:rPr lang="en-US" sz="120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PDT</a:t>
                      </a:r>
                      <a:endParaRPr sz="2000" dirty="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143F6A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May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27</a:t>
                      </a:r>
                      <a:endParaRPr sz="2000" dirty="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3477B2"/>
                    </a:solidFill>
                  </a:tcPr>
                </a:tc>
                <a:tc>
                  <a:txBody>
                    <a:bodyPr/>
                    <a:lstStyle/>
                    <a:p>
                      <a:pPr marL="586740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June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lang="en-US" sz="2000" spc="-1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3</a:t>
                      </a:r>
                      <a:endParaRPr sz="2000" dirty="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7EB2E6"/>
                    </a:solidFill>
                  </a:tcPr>
                </a:tc>
                <a:tc>
                  <a:txBody>
                    <a:bodyPr/>
                    <a:lstStyle/>
                    <a:p>
                      <a:endParaRPr sz="2000" dirty="0">
                        <a:latin typeface="Open Sans"/>
                        <a:cs typeface="Open Sans"/>
                      </a:endParaRPr>
                    </a:p>
                  </a:txBody>
                  <a:tcPr marL="0" marR="0" marT="0" marB="0">
                    <a:solidFill>
                      <a:srgbClr val="EB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40460"/>
          </a:xfrm>
          <a:custGeom>
            <a:avLst/>
            <a:gdLst/>
            <a:ahLst/>
            <a:cxnLst/>
            <a:rect l="l" t="t" r="r" b="b"/>
            <a:pathLst>
              <a:path w="9144000" h="1140460">
                <a:moveTo>
                  <a:pt x="0" y="1139952"/>
                </a:moveTo>
                <a:lnTo>
                  <a:pt x="9144000" y="1139952"/>
                </a:lnTo>
                <a:lnTo>
                  <a:pt x="9144000" y="0"/>
                </a:lnTo>
                <a:lnTo>
                  <a:pt x="0" y="0"/>
                </a:lnTo>
                <a:lnTo>
                  <a:pt x="0" y="1139952"/>
                </a:lnTo>
                <a:close/>
              </a:path>
            </a:pathLst>
          </a:custGeom>
          <a:solidFill>
            <a:srgbClr val="EB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971800"/>
            <a:ext cx="9144000" cy="3791076"/>
          </a:xfrm>
          <a:custGeom>
            <a:avLst/>
            <a:gdLst/>
            <a:ahLst/>
            <a:cxnLst/>
            <a:rect l="l" t="t" r="r" b="b"/>
            <a:pathLst>
              <a:path w="9144000" h="3671570">
                <a:moveTo>
                  <a:pt x="0" y="3671316"/>
                </a:moveTo>
                <a:lnTo>
                  <a:pt x="9144000" y="3671316"/>
                </a:lnTo>
                <a:lnTo>
                  <a:pt x="9144000" y="0"/>
                </a:lnTo>
                <a:lnTo>
                  <a:pt x="0" y="0"/>
                </a:lnTo>
                <a:lnTo>
                  <a:pt x="0" y="3671316"/>
                </a:lnTo>
                <a:close/>
              </a:path>
            </a:pathLst>
          </a:custGeom>
          <a:solidFill>
            <a:srgbClr val="EB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07390" y="447898"/>
            <a:ext cx="772921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61054">
              <a:lnSpc>
                <a:spcPct val="100000"/>
              </a:lnSpc>
            </a:pPr>
            <a:r>
              <a:rPr sz="3200" b="0" spc="-60" dirty="0">
                <a:solidFill>
                  <a:srgbClr val="504652"/>
                </a:solidFill>
                <a:latin typeface="Open Sans"/>
                <a:cs typeface="Open Sans"/>
              </a:rPr>
              <a:t>FA</a:t>
            </a:r>
            <a:r>
              <a:rPr sz="3200" b="0" dirty="0">
                <a:solidFill>
                  <a:srgbClr val="504652"/>
                </a:solidFill>
                <a:latin typeface="Open Sans"/>
                <a:cs typeface="Open Sans"/>
              </a:rPr>
              <a:t>Q</a:t>
            </a:r>
            <a:endParaRPr sz="3200" dirty="0">
              <a:latin typeface="Open Sans"/>
              <a:cs typeface="Open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1139952"/>
            <a:ext cx="9138285" cy="2047239"/>
          </a:xfrm>
          <a:custGeom>
            <a:avLst/>
            <a:gdLst/>
            <a:ahLst/>
            <a:cxnLst/>
            <a:rect l="l" t="t" r="r" b="b"/>
            <a:pathLst>
              <a:path w="9138285" h="2047239">
                <a:moveTo>
                  <a:pt x="0" y="2046732"/>
                </a:moveTo>
                <a:lnTo>
                  <a:pt x="9137904" y="2046732"/>
                </a:lnTo>
                <a:lnTo>
                  <a:pt x="9137904" y="0"/>
                </a:lnTo>
                <a:lnTo>
                  <a:pt x="0" y="0"/>
                </a:lnTo>
                <a:lnTo>
                  <a:pt x="0" y="2046732"/>
                </a:lnTo>
                <a:close/>
              </a:path>
            </a:pathLst>
          </a:custGeom>
          <a:solidFill>
            <a:srgbClr val="9ABBC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609600" y="1820279"/>
            <a:ext cx="1117746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154" marR="5080" indent="-212090">
              <a:lnSpc>
                <a:spcPct val="100000"/>
              </a:lnSpc>
            </a:pPr>
            <a:r>
              <a:rPr sz="3200" dirty="0">
                <a:solidFill>
                  <a:srgbClr val="504652"/>
                </a:solidFill>
                <a:latin typeface="BRADDON"/>
                <a:cs typeface="BRADDON"/>
              </a:rPr>
              <a:t>Q</a:t>
            </a:r>
            <a:r>
              <a:rPr lang="en-US" sz="3200" dirty="0">
                <a:solidFill>
                  <a:srgbClr val="504652"/>
                </a:solidFill>
                <a:latin typeface="BRADDON"/>
                <a:cs typeface="BRADDON"/>
              </a:rPr>
              <a:t> &amp; A</a:t>
            </a:r>
            <a:endParaRPr sz="3200" dirty="0">
              <a:latin typeface="BRADDON"/>
              <a:cs typeface="BRADDO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46632" y="4927091"/>
            <a:ext cx="236220" cy="253365"/>
          </a:xfrm>
          <a:custGeom>
            <a:avLst/>
            <a:gdLst/>
            <a:ahLst/>
            <a:cxnLst/>
            <a:rect l="l" t="t" r="r" b="b"/>
            <a:pathLst>
              <a:path w="236219" h="253364">
                <a:moveTo>
                  <a:pt x="0" y="0"/>
                </a:moveTo>
                <a:lnTo>
                  <a:pt x="236219" y="0"/>
                </a:lnTo>
                <a:lnTo>
                  <a:pt x="236219" y="252983"/>
                </a:lnTo>
                <a:lnTo>
                  <a:pt x="0" y="252983"/>
                </a:lnTo>
                <a:lnTo>
                  <a:pt x="0" y="0"/>
                </a:lnTo>
                <a:close/>
              </a:path>
            </a:pathLst>
          </a:custGeom>
          <a:solidFill>
            <a:srgbClr val="EB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0655" y="1173479"/>
            <a:ext cx="961391" cy="23317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30839" y="1199589"/>
            <a:ext cx="817161" cy="22294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2399" y="3505200"/>
            <a:ext cx="8765539" cy="3093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Open Sans"/>
                <a:cs typeface="Open Sans"/>
              </a:rPr>
              <a:t>Q</a:t>
            </a:r>
            <a:r>
              <a:rPr sz="1400" dirty="0">
                <a:latin typeface="Arial Nova" panose="020B0604020202020204" pitchFamily="34" charset="0"/>
                <a:cs typeface="Open Sans"/>
              </a:rPr>
              <a:t>:</a:t>
            </a:r>
            <a:r>
              <a:rPr sz="1400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D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b="1" spc="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I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ve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o f</a:t>
            </a:r>
            <a:r>
              <a:rPr sz="1400" b="1" spc="5" dirty="0">
                <a:latin typeface="Arial Nova" panose="020B0604020202020204" pitchFamily="34" charset="0"/>
                <a:cs typeface="Open Sans"/>
              </a:rPr>
              <a:t>i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nd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he in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ernship</a:t>
            </a:r>
            <a:r>
              <a:rPr sz="1400" b="1" spc="-2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on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my</a:t>
            </a:r>
            <a:r>
              <a:rPr sz="1400" b="1" spc="-20" dirty="0">
                <a:latin typeface="Arial Nova" panose="020B0604020202020204" pitchFamily="34" charset="0"/>
                <a:cs typeface="Open Sans"/>
              </a:rPr>
              <a:t> o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wn?</a:t>
            </a:r>
          </a:p>
          <a:p>
            <a:pPr marL="12700" marR="282575">
              <a:lnSpc>
                <a:spcPct val="100000"/>
              </a:lnSpc>
            </a:pPr>
            <a:r>
              <a:rPr sz="1400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: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70" dirty="0">
                <a:latin typeface="Arial Nova" panose="020B0604020202020204" pitchFamily="34" charset="0"/>
                <a:cs typeface="Open Sans"/>
              </a:rPr>
              <a:t>Y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ou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must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se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ch,</a:t>
            </a:r>
            <a:r>
              <a:rPr sz="1400" i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con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ct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nd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 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pply</a:t>
            </a:r>
            <a:r>
              <a:rPr sz="1400" i="1" spc="-3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di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ec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ly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he</a:t>
            </a:r>
            <a:r>
              <a:rPr sz="1400" i="1" spc="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in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ernship</a:t>
            </a:r>
            <a:r>
              <a:rPr sz="1400" i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ga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niz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at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i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on. </a:t>
            </a:r>
            <a:r>
              <a:rPr sz="1400" i="1" spc="-3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w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ver,</a:t>
            </a:r>
            <a:r>
              <a:rPr sz="1400" i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lang="en-US" sz="1400" i="1" dirty="0">
                <a:latin typeface="Arial Nova" panose="020B0604020202020204" pitchFamily="34" charset="0"/>
                <a:cs typeface="Open Sans"/>
              </a:rPr>
              <a:t>CDO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m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y</a:t>
            </a:r>
            <a:r>
              <a:rPr sz="1400" i="1" spc="-3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p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vide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you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wi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esou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ce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s</a:t>
            </a:r>
            <a:r>
              <a:rPr sz="1400" dirty="0">
                <a:latin typeface="Arial Nova" panose="020B0604020202020204" pitchFamily="34" charset="0"/>
                <a:cs typeface="Open Sans"/>
              </a:rPr>
              <a:t>.</a:t>
            </a:r>
            <a:endParaRPr lang="en-US" sz="1400" dirty="0">
              <a:latin typeface="Arial Nova" panose="020B0604020202020204" pitchFamily="34" charset="0"/>
              <a:cs typeface="Open Sans"/>
            </a:endParaRPr>
          </a:p>
          <a:p>
            <a:pPr marL="12700" marR="282575">
              <a:lnSpc>
                <a:spcPct val="100000"/>
              </a:lnSpc>
            </a:pPr>
            <a:endParaRPr sz="900" dirty="0">
              <a:latin typeface="Arial Nova" panose="020B0604020202020204" pitchFamily="34" charset="0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Arial Nova" panose="020B0604020202020204" pitchFamily="34" charset="0"/>
                <a:cs typeface="Open Sans"/>
              </a:rPr>
              <a:t>Q</a:t>
            </a:r>
            <a:r>
              <a:rPr sz="1400" dirty="0">
                <a:latin typeface="Arial Nova" panose="020B0604020202020204" pitchFamily="34" charset="0"/>
                <a:cs typeface="Open Sans"/>
              </a:rPr>
              <a:t>: </a:t>
            </a:r>
            <a:r>
              <a:rPr sz="1400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W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t if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my</a:t>
            </a:r>
            <a:r>
              <a:rPr sz="1400" b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5" dirty="0">
                <a:latin typeface="Arial Nova" panose="020B0604020202020204" pitchFamily="34" charset="0"/>
                <a:cs typeface="Open Sans"/>
              </a:rPr>
              <a:t>i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n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ernsh</a:t>
            </a:r>
            <a:r>
              <a:rPr sz="1400" b="1" spc="5" dirty="0">
                <a:latin typeface="Arial Nova" panose="020B0604020202020204" pitchFamily="34" charset="0"/>
                <a:cs typeface="Open Sans"/>
              </a:rPr>
              <a:t>i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p</a:t>
            </a:r>
            <a:r>
              <a:rPr sz="1400" b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is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10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wee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k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s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but on</a:t>
            </a:r>
            <a:r>
              <a:rPr sz="1400" b="1" spc="5" dirty="0">
                <a:latin typeface="Arial Nova" panose="020B0604020202020204" pitchFamily="34" charset="0"/>
                <a:cs typeface="Open Sans"/>
              </a:rPr>
              <a:t>l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y</a:t>
            </a:r>
            <a:r>
              <a:rPr sz="1400" b="1" spc="-3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10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hours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wee</a:t>
            </a:r>
            <a:r>
              <a:rPr sz="1400" b="1" spc="-10" dirty="0">
                <a:latin typeface="Arial Nova" panose="020B0604020202020204" pitchFamily="34" charset="0"/>
                <a:cs typeface="Open Sans"/>
              </a:rPr>
              <a:t>k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?</a:t>
            </a:r>
          </a:p>
          <a:p>
            <a:pPr marL="12700" marR="5080">
              <a:lnSpc>
                <a:spcPct val="100000"/>
              </a:lnSpc>
              <a:tabLst>
                <a:tab pos="8046084" algn="l"/>
              </a:tabLst>
            </a:pPr>
            <a:r>
              <a:rPr sz="1400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dirty="0">
                <a:latin typeface="Arial Nova" panose="020B0604020202020204" pitchFamily="34" charset="0"/>
                <a:cs typeface="Open Sans"/>
              </a:rPr>
              <a:t>:  </a:t>
            </a:r>
            <a:r>
              <a:rPr sz="1400" i="1" spc="-70" dirty="0">
                <a:latin typeface="Arial Nova" panose="020B0604020202020204" pitchFamily="34" charset="0"/>
                <a:cs typeface="Open Sans"/>
              </a:rPr>
              <a:t>Y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our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in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ernship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M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US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meet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B</a:t>
            </a:r>
            <a:r>
              <a:rPr sz="1400" i="1" spc="-40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TH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cri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eria</a:t>
            </a:r>
            <a:r>
              <a:rPr sz="1400" i="1" spc="-4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of </a:t>
            </a:r>
            <a:r>
              <a:rPr sz="1400" i="1" spc="-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t</a:t>
            </a:r>
            <a:r>
              <a:rPr sz="1400" i="1" spc="-10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le</a:t>
            </a:r>
            <a:r>
              <a:rPr sz="1400" i="1" spc="-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st</a:t>
            </a:r>
            <a:r>
              <a:rPr sz="1400" i="1" spc="-20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8</a:t>
            </a:r>
            <a:r>
              <a:rPr sz="1400" i="1" spc="-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wee</a:t>
            </a:r>
            <a:r>
              <a:rPr sz="1400" i="1" spc="-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k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s</a:t>
            </a:r>
            <a:r>
              <a:rPr sz="1400" i="1" spc="-30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nd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t</a:t>
            </a:r>
            <a:r>
              <a:rPr sz="1400" i="1" spc="-10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le</a:t>
            </a:r>
            <a:r>
              <a:rPr sz="1400" i="1" spc="-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st</a:t>
            </a:r>
            <a:r>
              <a:rPr sz="1400" i="1" spc="-20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20</a:t>
            </a:r>
            <a:r>
              <a:rPr sz="1400" i="1" spc="-1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hours</a:t>
            </a:r>
            <a:r>
              <a:rPr sz="1400" i="1" spc="-1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per</a:t>
            </a:r>
            <a:r>
              <a:rPr sz="1400" i="1" spc="-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wee</a:t>
            </a:r>
            <a:r>
              <a:rPr sz="1400" i="1" spc="-5" dirty="0">
                <a:solidFill>
                  <a:srgbClr val="C00000"/>
                </a:solidFill>
                <a:latin typeface="Arial Nova" panose="020B0604020202020204" pitchFamily="34" charset="0"/>
                <a:cs typeface="Open Sans"/>
              </a:rPr>
              <a:t>k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.</a:t>
            </a:r>
            <a:r>
              <a:rPr lang="en-US" sz="1400" i="1" dirty="0">
                <a:solidFill>
                  <a:srgbClr val="FF00FF"/>
                </a:solidFill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w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ver, it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be mo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ei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her.</a:t>
            </a:r>
            <a:endParaRPr lang="en-US" sz="1400" i="1" dirty="0">
              <a:latin typeface="Arial Nova" panose="020B0604020202020204" pitchFamily="34" charset="0"/>
              <a:cs typeface="Open Sans"/>
            </a:endParaRPr>
          </a:p>
          <a:p>
            <a:pPr marL="12700" marR="5080">
              <a:lnSpc>
                <a:spcPct val="100000"/>
              </a:lnSpc>
              <a:tabLst>
                <a:tab pos="8046084" algn="l"/>
              </a:tabLst>
            </a:pPr>
            <a:endParaRPr sz="1000" i="1" dirty="0">
              <a:latin typeface="Arial Nova" panose="020B0604020202020204" pitchFamily="34" charset="0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Arial Nova" panose="020B0604020202020204" pitchFamily="34" charset="0"/>
                <a:cs typeface="Open Sans"/>
              </a:rPr>
              <a:t>Q</a:t>
            </a:r>
            <a:r>
              <a:rPr sz="1400" dirty="0">
                <a:latin typeface="Arial Nova" panose="020B0604020202020204" pitchFamily="34" charset="0"/>
                <a:cs typeface="Open Sans"/>
              </a:rPr>
              <a:t>: </a:t>
            </a:r>
            <a:r>
              <a:rPr sz="1400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W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t if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I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wa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nt</a:t>
            </a:r>
            <a:r>
              <a:rPr sz="1400" b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b="1" spc="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do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n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in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ernship</a:t>
            </a:r>
            <a:r>
              <a:rPr sz="1400" b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f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er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s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udy</a:t>
            </a:r>
            <a:r>
              <a:rPr sz="1400" b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b</a:t>
            </a:r>
            <a:r>
              <a:rPr sz="1400" b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d?</a:t>
            </a:r>
          </a:p>
          <a:p>
            <a:pPr marL="12700" marR="438784">
              <a:lnSpc>
                <a:spcPct val="100000"/>
              </a:lnSpc>
            </a:pPr>
            <a:r>
              <a:rPr sz="1400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:  </a:t>
            </a:r>
            <a:r>
              <a:rPr sz="1400" i="1" spc="-70" dirty="0">
                <a:latin typeface="Arial Nova" panose="020B0604020202020204" pitchFamily="34" charset="0"/>
                <a:cs typeface="Open Sans"/>
              </a:rPr>
              <a:t>Y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ou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must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comple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he</a:t>
            </a:r>
            <a:r>
              <a:rPr sz="1400" i="1" spc="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ivi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s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befo</a:t>
            </a:r>
            <a:r>
              <a:rPr sz="1400" i="1" spc="-3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you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le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ve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mpus</a:t>
            </a:r>
            <a:r>
              <a:rPr sz="1400" i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nd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you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must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find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in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ernship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in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your home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coun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spc="-65" dirty="0">
                <a:latin typeface="Arial Nova" panose="020B0604020202020204" pitchFamily="34" charset="0"/>
                <a:cs typeface="Open Sans"/>
              </a:rPr>
              <a:t>y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.</a:t>
            </a:r>
            <a:endParaRPr lang="en-US" sz="1400" i="1" dirty="0">
              <a:latin typeface="Arial Nova" panose="020B0604020202020204" pitchFamily="34" charset="0"/>
              <a:cs typeface="Open Sans"/>
            </a:endParaRPr>
          </a:p>
          <a:p>
            <a:pPr marL="12700" marR="438784">
              <a:lnSpc>
                <a:spcPct val="100000"/>
              </a:lnSpc>
            </a:pPr>
            <a:endParaRPr sz="1000" i="1" dirty="0">
              <a:latin typeface="Arial Nova" panose="020B0604020202020204" pitchFamily="34" charset="0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1400" spc="-65" dirty="0">
                <a:latin typeface="Arial Nova" panose="020B0604020202020204" pitchFamily="34" charset="0"/>
                <a:cs typeface="Open Sans"/>
              </a:rPr>
              <a:t>Q</a:t>
            </a:r>
            <a:r>
              <a:rPr sz="1400" dirty="0">
                <a:latin typeface="Arial Nova" panose="020B0604020202020204" pitchFamily="34" charset="0"/>
                <a:cs typeface="Open Sans"/>
              </a:rPr>
              <a:t>.</a:t>
            </a:r>
            <a:r>
              <a:rPr sz="1400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b="1" spc="-20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w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m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ny</a:t>
            </a:r>
            <a:r>
              <a:rPr sz="1400" b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people</a:t>
            </a:r>
            <a:r>
              <a:rPr sz="1400" b="1" spc="-2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pply</a:t>
            </a:r>
            <a:r>
              <a:rPr sz="1400" b="1" spc="-3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nd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w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b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my</a:t>
            </a:r>
            <a:r>
              <a:rPr sz="1400" b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ch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nces</a:t>
            </a:r>
            <a:r>
              <a:rPr sz="1400" b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b="1" spc="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ecei</a:t>
            </a:r>
            <a:r>
              <a:rPr sz="1400" b="1" spc="-10" dirty="0">
                <a:latin typeface="Arial Nova" panose="020B0604020202020204" pitchFamily="34" charset="0"/>
                <a:cs typeface="Open Sans"/>
              </a:rPr>
              <a:t>v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b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he 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g</a:t>
            </a:r>
            <a:r>
              <a:rPr sz="1400" b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n</a:t>
            </a:r>
            <a:r>
              <a:rPr sz="1400" b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b="1" dirty="0">
                <a:latin typeface="Arial Nova" panose="020B0604020202020204" pitchFamily="34" charset="0"/>
                <a:cs typeface="Open Sans"/>
              </a:rPr>
              <a:t>?</a:t>
            </a:r>
          </a:p>
          <a:p>
            <a:pPr marL="12700" marR="295275">
              <a:lnSpc>
                <a:spcPct val="100000"/>
              </a:lnSpc>
            </a:pPr>
            <a:r>
              <a:rPr sz="1400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.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very</a:t>
            </a:r>
            <a:r>
              <a:rPr sz="1400" i="1" spc="-3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ye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is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different</a:t>
            </a:r>
            <a:r>
              <a:rPr sz="1400" i="1" spc="-4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nd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it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depends</a:t>
            </a:r>
            <a:r>
              <a:rPr sz="1400" i="1" spc="-3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w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m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ny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pply</a:t>
            </a:r>
            <a:r>
              <a:rPr sz="1400" i="1" spc="-3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nd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he</a:t>
            </a:r>
            <a:r>
              <a:rPr sz="1400" i="1" spc="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qu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li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y</a:t>
            </a:r>
            <a:r>
              <a:rPr sz="1400" i="1" spc="-3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of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he</a:t>
            </a:r>
            <a:r>
              <a:rPr sz="1400" i="1" spc="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in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ernship. </a:t>
            </a:r>
            <a:r>
              <a:rPr sz="1400" i="1" spc="-3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w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ver,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in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he p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st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cycl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s</a:t>
            </a:r>
            <a:r>
              <a:rPr sz="1400" i="1" spc="-4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he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h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s</a:t>
            </a:r>
            <a:r>
              <a:rPr sz="1400" i="1" spc="-1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been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 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pp</a:t>
            </a:r>
            <a:r>
              <a:rPr sz="1400" i="1" spc="-25" dirty="0">
                <a:latin typeface="Arial Nova" panose="020B0604020202020204" pitchFamily="34" charset="0"/>
                <a:cs typeface="Open Sans"/>
              </a:rPr>
              <a:t>r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o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x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im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at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l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y</a:t>
            </a:r>
            <a:r>
              <a:rPr sz="1400" i="1" spc="-20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75%</a:t>
            </a:r>
            <a:r>
              <a:rPr sz="1400" i="1" spc="-45" dirty="0">
                <a:latin typeface="Arial Nova" panose="020B0604020202020204" pitchFamily="34" charset="0"/>
                <a:cs typeface="Open Sans"/>
              </a:rPr>
              <a:t> 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ccep</a:t>
            </a:r>
            <a:r>
              <a:rPr sz="1400" i="1" spc="-5" dirty="0">
                <a:latin typeface="Arial Nova" panose="020B0604020202020204" pitchFamily="34" charset="0"/>
                <a:cs typeface="Open Sans"/>
              </a:rPr>
              <a:t>ta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nc</a:t>
            </a:r>
            <a:r>
              <a:rPr sz="1400" i="1" spc="-10" dirty="0">
                <a:latin typeface="Arial Nova" panose="020B0604020202020204" pitchFamily="34" charset="0"/>
                <a:cs typeface="Open Sans"/>
              </a:rPr>
              <a:t>e</a:t>
            </a:r>
            <a:r>
              <a:rPr sz="1400" i="1" dirty="0">
                <a:latin typeface="Arial Nova" panose="020B0604020202020204" pitchFamily="34" charset="0"/>
                <a:cs typeface="Open Sans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200"/>
            <a:ext cx="905256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390" y="762350"/>
            <a:ext cx="2408555" cy="338554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dirty="0"/>
              <a:t>Who Is This?</a:t>
            </a:r>
            <a:br>
              <a:rPr lang="en-US" dirty="0"/>
            </a:br>
            <a:r>
              <a:rPr lang="en-US" dirty="0"/>
              <a:t>Why is She Smiling?</a:t>
            </a:r>
            <a:endParaRPr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81000"/>
            <a:ext cx="3383280" cy="47623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4200" y="1981200"/>
            <a:ext cx="1377142" cy="128016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390" y="762350"/>
            <a:ext cx="2408555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N</a:t>
            </a:r>
            <a:r>
              <a:rPr spc="-65" dirty="0"/>
              <a:t>e</a:t>
            </a:r>
            <a:r>
              <a:rPr spc="25" dirty="0"/>
              <a:t>x</a:t>
            </a:r>
            <a:r>
              <a:rPr spc="-5" dirty="0"/>
              <a:t>t</a:t>
            </a:r>
            <a:r>
              <a:rPr spc="-10" dirty="0"/>
              <a:t> </a:t>
            </a:r>
            <a:r>
              <a:rPr spc="-5" dirty="0"/>
              <a:t>S</a:t>
            </a:r>
            <a:r>
              <a:rPr spc="-45" dirty="0"/>
              <a:t>t</a:t>
            </a:r>
            <a:r>
              <a:rPr spc="-5" dirty="0"/>
              <a:t>e</a:t>
            </a:r>
            <a:r>
              <a:rPr spc="-20" dirty="0"/>
              <a:t>p</a:t>
            </a:r>
            <a:r>
              <a:rPr dirty="0"/>
              <a:t>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07390" y="1873168"/>
            <a:ext cx="7346950" cy="27392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vi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w 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application packet/materials</a:t>
            </a:r>
            <a:endParaRPr sz="2800" dirty="0">
              <a:latin typeface="Calibri"/>
              <a:cs typeface="Calibri"/>
            </a:endParaRPr>
          </a:p>
          <a:p>
            <a:pPr marL="241300" marR="222250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Sen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ood t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g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e 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6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st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ed</a:t>
            </a:r>
            <a:endParaRPr sz="2800" dirty="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99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ea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rnsh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45" dirty="0">
                <a:latin typeface="Calibri"/>
                <a:cs typeface="Calibri"/>
              </a:rPr>
              <a:t> </a:t>
            </a:r>
            <a:endParaRPr lang="en-US" sz="2800" spc="45" dirty="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99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 p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upd</a:t>
            </a:r>
            <a:r>
              <a:rPr sz="2800" spc="-25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sum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lang="en-US" sz="2800" spc="-5" dirty="0">
                <a:latin typeface="Calibri"/>
                <a:cs typeface="Calibri"/>
              </a:rPr>
              <a:t> and cover letter</a:t>
            </a:r>
            <a:endParaRPr sz="28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2459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390" y="447898"/>
            <a:ext cx="7729219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/>
              <a:t>Sign In Sheet</a:t>
            </a:r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683260" y="1313359"/>
            <a:ext cx="7729219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30"/>
              </a:lnSpc>
            </a:pPr>
            <a:r>
              <a:rPr spc="-254" dirty="0"/>
              <a:t>T</a:t>
            </a:r>
            <a:r>
              <a:rPr spc="-5" dirty="0"/>
              <a:t>o</a:t>
            </a:r>
            <a:r>
              <a:rPr dirty="0"/>
              <a:t> </a:t>
            </a:r>
            <a:r>
              <a:rPr spc="-25" dirty="0"/>
              <a:t>c</a:t>
            </a:r>
            <a:r>
              <a:rPr spc="-5" dirty="0"/>
              <a:t>o</a:t>
            </a:r>
            <a:r>
              <a:rPr spc="-25" dirty="0"/>
              <a:t>n</a:t>
            </a:r>
            <a:r>
              <a:rPr spc="-10" dirty="0"/>
              <a:t>f</a:t>
            </a:r>
            <a:r>
              <a:rPr spc="-15" dirty="0"/>
              <a:t>i</a:t>
            </a:r>
            <a:r>
              <a:rPr spc="-10" dirty="0"/>
              <a:t>r</a:t>
            </a:r>
            <a:r>
              <a:rPr spc="-5" dirty="0"/>
              <a:t>m</a:t>
            </a:r>
            <a:r>
              <a:rPr spc="10" dirty="0"/>
              <a:t> </a:t>
            </a:r>
            <a:r>
              <a:rPr spc="-50" dirty="0"/>
              <a:t>y</a:t>
            </a:r>
            <a:r>
              <a:rPr spc="-5" dirty="0"/>
              <a:t>o</a:t>
            </a:r>
            <a:r>
              <a:rPr spc="-10" dirty="0"/>
              <a:t>u</a:t>
            </a:r>
            <a:r>
              <a:rPr spc="-5" dirty="0"/>
              <a:t>r</a:t>
            </a:r>
            <a:r>
              <a:rPr spc="20" dirty="0"/>
              <a:t> </a:t>
            </a:r>
            <a:r>
              <a:rPr spc="-10" dirty="0"/>
              <a:t>p</a:t>
            </a:r>
            <a:r>
              <a:rPr spc="-5" dirty="0"/>
              <a:t>a</a:t>
            </a:r>
            <a:r>
              <a:rPr spc="-10" dirty="0"/>
              <a:t>rt</a:t>
            </a:r>
            <a:r>
              <a:rPr spc="-15" dirty="0"/>
              <a:t>i</a:t>
            </a:r>
            <a:r>
              <a:rPr dirty="0"/>
              <a:t>c</a:t>
            </a:r>
            <a:r>
              <a:rPr spc="-15" dirty="0"/>
              <a:t>i</a:t>
            </a:r>
            <a:r>
              <a:rPr spc="-10" dirty="0"/>
              <a:t>p</a:t>
            </a:r>
            <a:r>
              <a:rPr spc="-25" dirty="0"/>
              <a:t>a</a:t>
            </a:r>
            <a:r>
              <a:rPr spc="-10" dirty="0"/>
              <a:t>t</a:t>
            </a:r>
            <a:r>
              <a:rPr spc="-15" dirty="0"/>
              <a:t>i</a:t>
            </a:r>
            <a:r>
              <a:rPr spc="-5" dirty="0"/>
              <a:t>on</a:t>
            </a:r>
            <a:r>
              <a:rPr spc="20" dirty="0"/>
              <a:t> </a:t>
            </a:r>
            <a:r>
              <a:rPr spc="-15" dirty="0"/>
              <a:t>i</a:t>
            </a:r>
            <a:r>
              <a:rPr spc="-5" dirty="0"/>
              <a:t>n</a:t>
            </a:r>
            <a:r>
              <a:rPr spc="10" dirty="0"/>
              <a:t> </a:t>
            </a:r>
            <a:r>
              <a:rPr spc="-10" dirty="0"/>
              <a:t>th</a:t>
            </a:r>
            <a:r>
              <a:rPr spc="-15" dirty="0"/>
              <a:t>i</a:t>
            </a:r>
            <a:r>
              <a:rPr spc="-5" dirty="0"/>
              <a:t>s</a:t>
            </a:r>
            <a:r>
              <a:rPr spc="25" dirty="0"/>
              <a:t> </a:t>
            </a:r>
            <a:r>
              <a:rPr spc="-5" dirty="0"/>
              <a:t>o</a:t>
            </a:r>
            <a:r>
              <a:rPr spc="-10" dirty="0"/>
              <a:t>r</a:t>
            </a:r>
            <a:r>
              <a:rPr spc="-15" dirty="0"/>
              <a:t>i</a:t>
            </a:r>
            <a:r>
              <a:rPr spc="-5" dirty="0"/>
              <a:t>e</a:t>
            </a:r>
            <a:r>
              <a:rPr spc="-35" dirty="0"/>
              <a:t>n</a:t>
            </a:r>
            <a:r>
              <a:rPr spc="-45" dirty="0"/>
              <a:t>t</a:t>
            </a:r>
            <a:r>
              <a:rPr spc="-25" dirty="0"/>
              <a:t>a</a:t>
            </a:r>
            <a:r>
              <a:rPr spc="-10" dirty="0"/>
              <a:t>t</a:t>
            </a:r>
            <a:r>
              <a:rPr spc="-15" dirty="0"/>
              <a:t>i</a:t>
            </a:r>
            <a:r>
              <a:rPr spc="-5" dirty="0"/>
              <a:t>on</a:t>
            </a:r>
            <a:r>
              <a:rPr spc="20" dirty="0"/>
              <a:t> </a:t>
            </a:r>
            <a:r>
              <a:rPr spc="-5" dirty="0"/>
              <a:t>a</a:t>
            </a:r>
            <a:r>
              <a:rPr spc="-10" dirty="0"/>
              <a:t>n</a:t>
            </a:r>
            <a:r>
              <a:rPr spc="-5" dirty="0"/>
              <a:t>d </a:t>
            </a:r>
            <a:r>
              <a:rPr spc="-10" dirty="0"/>
              <a:t>b</a:t>
            </a:r>
            <a:r>
              <a:rPr spc="-5" dirty="0"/>
              <a:t>e</a:t>
            </a:r>
            <a:r>
              <a:rPr spc="15" dirty="0"/>
              <a:t> </a:t>
            </a:r>
            <a:r>
              <a:rPr spc="-15" dirty="0"/>
              <a:t>i</a:t>
            </a:r>
            <a:r>
              <a:rPr spc="-10" dirty="0"/>
              <a:t>n</a:t>
            </a:r>
            <a:r>
              <a:rPr dirty="0"/>
              <a:t>c</a:t>
            </a:r>
            <a:r>
              <a:rPr spc="-15" dirty="0"/>
              <a:t>l</a:t>
            </a:r>
            <a:r>
              <a:rPr spc="-10" dirty="0"/>
              <a:t>ud</a:t>
            </a:r>
            <a:r>
              <a:rPr spc="-5" dirty="0"/>
              <a:t>ed</a:t>
            </a:r>
            <a:r>
              <a:rPr spc="30" dirty="0"/>
              <a:t> </a:t>
            </a:r>
            <a:r>
              <a:rPr spc="-5" dirty="0"/>
              <a:t>on</a:t>
            </a:r>
            <a:r>
              <a:rPr spc="10" dirty="0"/>
              <a:t> </a:t>
            </a:r>
            <a:r>
              <a:rPr spc="-10" dirty="0"/>
              <a:t>th</a:t>
            </a:r>
            <a:r>
              <a:rPr spc="-5" dirty="0"/>
              <a:t>e</a:t>
            </a:r>
            <a:r>
              <a:rPr spc="15" dirty="0"/>
              <a:t> </a:t>
            </a:r>
            <a:r>
              <a:rPr spc="-10" dirty="0"/>
              <a:t>d</a:t>
            </a:r>
            <a:r>
              <a:rPr spc="-15" dirty="0"/>
              <a:t>i</a:t>
            </a:r>
            <a:r>
              <a:rPr spc="-45" dirty="0"/>
              <a:t>s</a:t>
            </a:r>
            <a:r>
              <a:rPr spc="-10" dirty="0"/>
              <a:t>tr</a:t>
            </a:r>
            <a:r>
              <a:rPr spc="-15" dirty="0"/>
              <a:t>i</a:t>
            </a:r>
            <a:r>
              <a:rPr spc="-10" dirty="0"/>
              <a:t>but</a:t>
            </a:r>
            <a:r>
              <a:rPr spc="-15" dirty="0"/>
              <a:t>i</a:t>
            </a:r>
            <a:r>
              <a:rPr spc="0" dirty="0"/>
              <a:t>o</a:t>
            </a:r>
            <a:r>
              <a:rPr spc="-5" dirty="0"/>
              <a:t>n</a:t>
            </a:r>
            <a:r>
              <a:rPr spc="55" dirty="0"/>
              <a:t> </a:t>
            </a:r>
            <a:r>
              <a:rPr spc="-10" dirty="0"/>
              <a:t>li</a:t>
            </a:r>
            <a:r>
              <a:rPr spc="-45" dirty="0"/>
              <a:t>s</a:t>
            </a:r>
            <a:r>
              <a:rPr spc="-10" dirty="0"/>
              <a:t>t</a:t>
            </a:r>
            <a:r>
              <a:rPr spc="-5" dirty="0"/>
              <a:t>,</a:t>
            </a:r>
            <a:r>
              <a:rPr spc="25" dirty="0"/>
              <a:t> </a:t>
            </a:r>
            <a:r>
              <a:rPr spc="-10" dirty="0"/>
              <a:t>p</a:t>
            </a:r>
            <a:r>
              <a:rPr spc="-15" dirty="0"/>
              <a:t>l</a:t>
            </a:r>
            <a:r>
              <a:rPr spc="-5" dirty="0"/>
              <a:t>ea</a:t>
            </a:r>
            <a:r>
              <a:rPr spc="-10" dirty="0"/>
              <a:t>s</a:t>
            </a:r>
            <a:r>
              <a:rPr spc="-5" dirty="0"/>
              <a:t>e</a:t>
            </a:r>
            <a:r>
              <a:rPr lang="en-US" spc="-5" dirty="0"/>
              <a:t> sign in.</a:t>
            </a:r>
            <a:endParaRPr spc="-5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271919"/>
              </p:ext>
            </p:extLst>
          </p:nvPr>
        </p:nvGraphicFramePr>
        <p:xfrm>
          <a:off x="1601788" y="2252663"/>
          <a:ext cx="5430837" cy="392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9152158" imgH="6604494" progId="Word.Document.12">
                  <p:embed/>
                </p:oleObj>
              </mc:Choice>
              <mc:Fallback>
                <p:oleObj name="Document" r:id="rId4" imgW="9152158" imgH="6604494" progId="Word.Documen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1788" y="2252663"/>
                        <a:ext cx="5430837" cy="392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27aa4e67-1605-48ab-a269-054c6df098ac"/>
  <p:tag name="TAG_BACKING_FORM_KEY" val="3540954-c:\users\jcunningham\desktop\internship orientation.pptx"/>
  <p:tag name="ARTICULATE_PRESENTER_VERSION" val="7"/>
  <p:tag name="ARTICULATE_PROJECT_OPEN" val="1"/>
  <p:tag name="ARTICULATE_USED_PAGE_ORIENTATION" val="1"/>
  <p:tag name="ARTICULATE_USED_PAGE_SIZE" val="1"/>
  <p:tag name="ARTICULATE_SLIDE_COUNT" val="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4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7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8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9"/>
  <p:tag name="ARTICULATE_USED_LAYOUT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0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2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3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3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454C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533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Nova</vt:lpstr>
      <vt:lpstr>BRADDON</vt:lpstr>
      <vt:lpstr>Calibri</vt:lpstr>
      <vt:lpstr>Calibri Light</vt:lpstr>
      <vt:lpstr>Open Sans</vt:lpstr>
      <vt:lpstr>Times New Roman</vt:lpstr>
      <vt:lpstr>Office Theme</vt:lpstr>
      <vt:lpstr>Microsoft Word Document</vt:lpstr>
      <vt:lpstr>Summer Internship Grant Orientation</vt:lpstr>
      <vt:lpstr>Purpose and Objectives</vt:lpstr>
      <vt:lpstr>Eligibility and Criteria</vt:lpstr>
      <vt:lpstr>Application</vt:lpstr>
      <vt:lpstr>Application Timeline</vt:lpstr>
      <vt:lpstr>FAQ</vt:lpstr>
      <vt:lpstr>Who Is This? Why is She Smiling?</vt:lpstr>
      <vt:lpstr>Next Steps</vt:lpstr>
      <vt:lpstr>Sign In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Trina Rimmer</dc:creator>
  <cp:lastModifiedBy>Alisa Proctor</cp:lastModifiedBy>
  <cp:revision>25</cp:revision>
  <cp:lastPrinted>2022-03-23T20:13:41Z</cp:lastPrinted>
  <dcterms:created xsi:type="dcterms:W3CDTF">2016-10-07T11:11:24Z</dcterms:created>
  <dcterms:modified xsi:type="dcterms:W3CDTF">2022-03-23T20:15:56Z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2016-02-26T00:00:00Z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2016-10-07T00:00:00Z</vt:filetime>
  </property>
  <property fmtid="{D5CDD505-2E9C-101B-9397-08002B2CF9AE}" pid="5" name="ArticulateGUID">
    <vt:lpwstr>2DC34B8D-ED09-436A-82C6-820E13219CB1</vt:lpwstr>
  </property>
  <property fmtid="{D5CDD505-2E9C-101B-9397-08002B2CF9AE}" pid="6" name="ArticulatePath">
    <vt:lpwstr>Internship orientation</vt:lpwstr>
  </property>
  <property fmtid="{D5CDD505-2E9C-101B-9397-08002B2CF9AE}" pid="7" name="ArticulateProjectVersion">
    <vt:lpwstr>7</vt:lpwstr>
  </property>
  <property fmtid="{D5CDD505-2E9C-101B-9397-08002B2CF9AE}" pid="8" name="ArticulateUseProject">
    <vt:lpwstr>1</vt:lpwstr>
  </property>
  <property fmtid="{D5CDD505-2E9C-101B-9397-08002B2CF9AE}" pid="9" name="ArticulateProjectFull">
    <vt:lpwstr>C:\Users\jcunningham\Desktop\Internship orientation.ppta</vt:lpwstr>
  </property>
</Properties>
</file>