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7" r:id="rId11"/>
    <p:sldId id="264" r:id="rId12"/>
    <p:sldId id="265" r:id="rId13"/>
    <p:sldId id="266" r:id="rId14"/>
  </p:sldIdLst>
  <p:sldSz cx="9144000" cy="5143500" type="screen16x9"/>
  <p:notesSz cx="6858000" cy="9144000"/>
  <p:embeddedFontLst>
    <p:embeddedFont>
      <p:font typeface="Patrick Hand SC" panose="020B0604020202020204" charset="0"/>
      <p:regular r:id="rId16"/>
    </p:embeddedFont>
    <p:embeddedFont>
      <p:font typeface="Sniglet" panose="020B0604020202020204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2DFE85-2AB3-4A21-A4FB-78652FC6221B}" v="91" dt="2020-02-27T16:11:34.074"/>
    <p1510:client id="{F3DD36DD-68AD-40FD-AAE1-25C748E1000F}" v="2" dt="2020-02-27T16:14:17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5" autoAdjust="0"/>
  </p:normalViewPr>
  <p:slideViewPr>
    <p:cSldViewPr snapToGrid="0">
      <p:cViewPr varScale="1">
        <p:scale>
          <a:sx n="99" d="100"/>
          <a:sy n="99" d="100"/>
        </p:scale>
        <p:origin x="7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7eab99809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" name="Google Shape;43;g7eab99809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ebb5de02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g7ebb5de02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Google Shape;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815525" y="1991825"/>
            <a:ext cx="5585400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1049500" y="1459650"/>
            <a:ext cx="3417900" cy="27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+"/>
              <a:defRPr sz="200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2pPr>
            <a:lvl3pPr marL="1371600" lvl="2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2"/>
          </p:nvPr>
        </p:nvSpPr>
        <p:spPr>
          <a:xfrm>
            <a:off x="4676725" y="1459650"/>
            <a:ext cx="3393600" cy="27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+"/>
              <a:defRPr sz="200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2pPr>
            <a:lvl3pPr marL="1371600" lvl="2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049500" y="1437426"/>
            <a:ext cx="7020900" cy="27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+"/>
              <a:defRPr/>
            </a:lvl1pPr>
            <a:lvl2pPr marL="914400" lvl="1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2pPr>
            <a:lvl3pPr marL="1371600" lvl="2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3pPr>
            <a:lvl4pPr marL="1828800" lvl="3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4pPr>
            <a:lvl5pPr marL="2286000" lvl="4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5pPr>
            <a:lvl6pPr marL="2743200" lvl="5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6pPr>
            <a:lvl7pPr marL="3200400" lvl="6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7pPr>
            <a:lvl8pPr marL="3657600" lvl="7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8pPr>
            <a:lvl9pPr marL="4114800" lvl="8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ctrTitle"/>
          </p:nvPr>
        </p:nvSpPr>
        <p:spPr>
          <a:xfrm>
            <a:off x="1821550" y="1507150"/>
            <a:ext cx="5500800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ubTitle" idx="1"/>
          </p:nvPr>
        </p:nvSpPr>
        <p:spPr>
          <a:xfrm>
            <a:off x="1821550" y="2535254"/>
            <a:ext cx="55008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body" idx="1"/>
          </p:nvPr>
        </p:nvSpPr>
        <p:spPr>
          <a:xfrm>
            <a:off x="1081850" y="1435525"/>
            <a:ext cx="2229300" cy="28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Char char="+"/>
              <a:defRPr sz="1600"/>
            </a:lvl1pPr>
            <a:lvl2pPr marL="914400" lvl="1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2pPr>
            <a:lvl3pPr marL="1371600" lvl="2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3pPr>
            <a:lvl4pPr marL="1828800" lvl="3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2"/>
          </p:nvPr>
        </p:nvSpPr>
        <p:spPr>
          <a:xfrm>
            <a:off x="3425300" y="1435525"/>
            <a:ext cx="2229300" cy="28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Char char="+"/>
              <a:defRPr sz="1600"/>
            </a:lvl1pPr>
            <a:lvl2pPr marL="914400" lvl="1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2pPr>
            <a:lvl3pPr marL="1371600" lvl="2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3pPr>
            <a:lvl4pPr marL="1828800" lvl="3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3"/>
          </p:nvPr>
        </p:nvSpPr>
        <p:spPr>
          <a:xfrm>
            <a:off x="5768751" y="1435525"/>
            <a:ext cx="2229300" cy="28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Char char="+"/>
              <a:defRPr sz="1600"/>
            </a:lvl1pPr>
            <a:lvl2pPr marL="914400" lvl="1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2pPr>
            <a:lvl3pPr marL="1371600" lvl="2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3pPr>
            <a:lvl4pPr marL="1828800" lvl="3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Image">
  <p:cSld name="BLANK_1">
    <p:bg>
      <p:bgPr>
        <a:solidFill>
          <a:srgbClr val="2A95B7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7" descr="scene_trans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1604425" y="3720500"/>
            <a:ext cx="59352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2A95B7"/>
                </a:solidFill>
              </a:defRPr>
            </a:lvl1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49500" y="1437426"/>
            <a:ext cx="7020900" cy="27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 b="0" i="0" u="none" strike="noStrike" cap="none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 b="0" i="0" u="none" strike="noStrike" cap="none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 b="0" i="0" u="none" strike="noStrike" cap="none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 b="0" i="0" u="none" strike="noStrike" cap="none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 b="0" i="0" u="none" strike="noStrike" cap="none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 b="0" i="0" u="none" strike="noStrike" cap="none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 b="0" i="0" u="none" strike="noStrike" cap="none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Sniglet"/>
              <a:buChar char="+"/>
              <a:defRPr sz="2400" b="0" i="0" u="none" strike="noStrike" cap="none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Sniglet"/>
              <a:buChar char="+"/>
              <a:defRPr sz="2400" b="0" i="0" u="none" strike="noStrike" cap="none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/>
          <p:nvPr/>
        </p:nvSpPr>
        <p:spPr>
          <a:xfrm>
            <a:off x="947300" y="688275"/>
            <a:ext cx="7393067" cy="3833620"/>
          </a:xfrm>
          <a:custGeom>
            <a:avLst/>
            <a:gdLst/>
            <a:ahLst/>
            <a:cxnLst/>
            <a:rect l="l" t="t" r="r" b="b"/>
            <a:pathLst>
              <a:path w="285750" h="136125" extrusionOk="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2A95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endParaRPr sz="3000" i="0" u="none" strike="noStrike" cap="none">
              <a:solidFill>
                <a:srgbClr val="1155CC"/>
              </a:solidFill>
            </a:endParaRPr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1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47" name="Google Shape;47;p11"/>
          <p:cNvSpPr txBox="1"/>
          <p:nvPr/>
        </p:nvSpPr>
        <p:spPr>
          <a:xfrm>
            <a:off x="688275" y="1613350"/>
            <a:ext cx="7652100" cy="1272900"/>
          </a:xfrm>
          <a:prstGeom prst="rect">
            <a:avLst/>
          </a:prstGeom>
          <a:solidFill>
            <a:srgbClr val="FFFFFF">
              <a:alpha val="5140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Times New Roman"/>
                <a:ea typeface="Times New Roman"/>
                <a:cs typeface="Times New Roman"/>
                <a:sym typeface="Times New Roman"/>
              </a:rPr>
              <a:t>CPT for F-1 International Students</a:t>
            </a:r>
            <a:endParaRPr sz="40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1901-781E-4EAB-AE2E-2999DE319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500" y="682487"/>
            <a:ext cx="7020900" cy="863988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F603B-0A98-4AA0-A261-8DD216BD2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9500" y="1040296"/>
            <a:ext cx="7020900" cy="310403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credit hour (Pass/No Pass)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count towards 12 units for full-time status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count towards 120 units for graduation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CPT form due May 1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summer (otherwise by the Add/Drop deadline)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07BA9-C113-4C38-9B87-443AD08168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43749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>
            <a:spLocks noGrp="1"/>
          </p:cNvSpPr>
          <p:nvPr>
            <p:ph type="body" idx="1"/>
          </p:nvPr>
        </p:nvSpPr>
        <p:spPr>
          <a:xfrm>
            <a:off x="1013900" y="1776175"/>
            <a:ext cx="7056300" cy="2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60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Times New Roman"/>
              <a:buChar char="•"/>
            </a:pPr>
            <a:r>
              <a:rPr lang="en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F-1 students need to be authorized for CPT </a:t>
            </a:r>
            <a:r>
              <a:rPr lang="en" sz="2000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BEFORE</a:t>
            </a:r>
            <a:r>
              <a:rPr lang="en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you start any type of practical training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60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Times New Roman"/>
              <a:buChar char="•"/>
            </a:pPr>
            <a:r>
              <a:rPr lang="en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CPT does not have to be approved by USCIS – instead it’s approved by OISS (That means once you’ve completed all the necessary steps, you can get your CPT approved in a shorter amount of time – 3 business days)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133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9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882750" y="707375"/>
            <a:ext cx="73785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**CPT authorization is required for both paid and unpaid practical training**</a:t>
            </a:r>
            <a:b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>
            <a:spLocks noGrp="1"/>
          </p:cNvSpPr>
          <p:nvPr>
            <p:ph type="body" idx="1"/>
          </p:nvPr>
        </p:nvSpPr>
        <p:spPr>
          <a:xfrm>
            <a:off x="1049500" y="1050900"/>
            <a:ext cx="7020900" cy="262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imes New Roman"/>
              <a:buChar char="⮚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CPT authorization is given on a semester basis and students must apply separately for each semester they wish to do CPT.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imes New Roman"/>
              <a:buChar char="⮚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Students may NOT begin working until they receive their CPT I-20 form from OISS and the employment start date has been reached.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imes New Roman"/>
              <a:buChar char="⮚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CPT is only authorized for the dates of the specific semester.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imes New Roman"/>
              <a:buChar char="⮚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CPT authorization does not interfere with students’ eligibility for OPT after graduation unless they have done a total of 12 months full-time CPT during their academic program.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20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title"/>
          </p:nvPr>
        </p:nvSpPr>
        <p:spPr>
          <a:xfrm>
            <a:off x="1049500" y="429250"/>
            <a:ext cx="7020900" cy="6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Duration of Authorization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1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title"/>
          </p:nvPr>
        </p:nvSpPr>
        <p:spPr>
          <a:xfrm>
            <a:off x="1265525" y="1439900"/>
            <a:ext cx="4270200" cy="16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" sz="6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Questions?</a:t>
            </a:r>
            <a:endParaRPr sz="7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8" name="Google Shape;118;p21"/>
          <p:cNvPicPr preferRelativeResize="0"/>
          <p:nvPr/>
        </p:nvPicPr>
        <p:blipFill rotWithShape="1">
          <a:blip r:embed="rId3">
            <a:alphaModFix/>
          </a:blip>
          <a:srcRect l="-9600" r="9599"/>
          <a:stretch/>
        </p:blipFill>
        <p:spPr>
          <a:xfrm>
            <a:off x="5439475" y="1100650"/>
            <a:ext cx="2081650" cy="2081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title"/>
          </p:nvPr>
        </p:nvSpPr>
        <p:spPr>
          <a:xfrm>
            <a:off x="1049500" y="599450"/>
            <a:ext cx="7020900" cy="9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Curricular Practical Training</a:t>
            </a:r>
            <a:endParaRPr u="sng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2"/>
          </p:nvPr>
        </p:nvSpPr>
        <p:spPr>
          <a:xfrm>
            <a:off x="791875" y="1206325"/>
            <a:ext cx="7356300" cy="25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7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00"/>
              <a:buFont typeface="Times New Roman"/>
              <a:buChar char="●"/>
            </a:pPr>
            <a:r>
              <a:rPr lang="en" sz="2500">
                <a:latin typeface="Times New Roman"/>
                <a:ea typeface="Times New Roman"/>
                <a:cs typeface="Times New Roman"/>
                <a:sym typeface="Times New Roman"/>
              </a:rPr>
              <a:t>Great opportunity for F-1 students to receive practical experience in your field of study before you graduate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7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imes New Roman"/>
              <a:buChar char="●"/>
            </a:pPr>
            <a:r>
              <a:rPr lang="en" sz="2500">
                <a:latin typeface="Times New Roman"/>
                <a:ea typeface="Times New Roman"/>
                <a:cs typeface="Times New Roman"/>
                <a:sym typeface="Times New Roman"/>
              </a:rPr>
              <a:t>Purpose of CPT is to enhance your education through practical, real-world hands-on experiences while still being enrolled in school &amp; progressing toward a degree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body" idx="1"/>
          </p:nvPr>
        </p:nvSpPr>
        <p:spPr>
          <a:xfrm>
            <a:off x="1146325" y="1613350"/>
            <a:ext cx="6924000" cy="24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Internships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Practicums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Field experience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Clinicals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Any training in your field of study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title"/>
          </p:nvPr>
        </p:nvSpPr>
        <p:spPr>
          <a:xfrm>
            <a:off x="710475" y="592050"/>
            <a:ext cx="77265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CPT can give you temporary work authorization for:</a:t>
            </a:r>
            <a:b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717875" y="695675"/>
            <a:ext cx="7689300" cy="8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3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Soka’s CPT Process:</a:t>
            </a:r>
            <a:endParaRPr sz="3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1130925" y="1909250"/>
            <a:ext cx="2409600" cy="1325100"/>
          </a:xfrm>
          <a:prstGeom prst="homePlate">
            <a:avLst>
              <a:gd name="adj" fmla="val 30129"/>
            </a:avLst>
          </a:prstGeom>
          <a:solidFill>
            <a:schemeClr val="lt1"/>
          </a:solidFill>
          <a:ln w="38100" cap="flat" cmpd="sng">
            <a:solidFill>
              <a:srgbClr val="2A95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Times New Roman"/>
              <a:buAutoNum type="arabicPeriod"/>
            </a:pPr>
            <a:r>
              <a:rPr lang="en" sz="1800">
                <a:solidFill>
                  <a:srgbClr val="4343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Visit Career Services</a:t>
            </a:r>
            <a:endParaRPr sz="1800" i="0" u="none" strike="noStrike" cap="none">
              <a:solidFill>
                <a:srgbClr val="4343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3296782" y="1909250"/>
            <a:ext cx="2455800" cy="1325100"/>
          </a:xfrm>
          <a:prstGeom prst="chevron">
            <a:avLst>
              <a:gd name="adj" fmla="val 29853"/>
            </a:avLst>
          </a:prstGeom>
          <a:solidFill>
            <a:schemeClr val="lt1"/>
          </a:solidFill>
          <a:ln w="38100" cap="flat" cmpd="sng">
            <a:solidFill>
              <a:srgbClr val="2A95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rgbClr val="4343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Visit Faculty CPT Coordinator</a:t>
            </a:r>
            <a:endParaRPr sz="1800" i="0" u="none" strike="noStrike" cap="none">
              <a:solidFill>
                <a:srgbClr val="4343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5508978" y="1909250"/>
            <a:ext cx="2455800" cy="1325100"/>
          </a:xfrm>
          <a:prstGeom prst="chevron">
            <a:avLst>
              <a:gd name="adj" fmla="val 29853"/>
            </a:avLst>
          </a:prstGeom>
          <a:solidFill>
            <a:schemeClr val="lt1"/>
          </a:solidFill>
          <a:ln w="38100" cap="flat" cmpd="sng">
            <a:solidFill>
              <a:srgbClr val="2A95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>
                <a:solidFill>
                  <a:srgbClr val="4343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Visit OISS</a:t>
            </a:r>
            <a:r>
              <a:rPr lang="en" sz="18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rPr>
              <a:t> </a:t>
            </a:r>
            <a:endParaRPr sz="1800" b="0" i="0" u="none" strike="noStrike" cap="none">
              <a:solidFill>
                <a:srgbClr val="434343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70" name="Google Shape;70;p14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body" idx="1"/>
          </p:nvPr>
        </p:nvSpPr>
        <p:spPr>
          <a:xfrm>
            <a:off x="969500" y="934278"/>
            <a:ext cx="7100700" cy="2892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en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Students may work part-time (up to 20 hours per week). Students can work part-time on campus and part-time on CPT simultaneously only if the total combined hours worked does not exceed 20 hours per week.  </a:t>
            </a:r>
          </a:p>
          <a:p>
            <a:pPr marL="342900" indent="-342900"/>
            <a:r>
              <a:rPr lang="en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be full-time in the summer (up to 40 hours a week)</a:t>
            </a:r>
          </a:p>
          <a:p>
            <a:pPr marL="342900" indent="-342900"/>
            <a:r>
              <a:rPr lang="en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Cannot be done Spring and Summer…must one or the other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en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*For example, a student that works 15 hours per week on campus is    limited to 5 hours per week on CPT.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Google Shape;76;p15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1049500" y="606850"/>
            <a:ext cx="7020900" cy="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CPT Hours</a:t>
            </a: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888075" y="1191525"/>
            <a:ext cx="7182300" cy="27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60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Times New Roman"/>
              <a:buChar char="•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F-1 student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60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Times New Roman"/>
              <a:buChar char="•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 Academic Standing (GPA 2.0 or above)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60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Times New Roman"/>
              <a:buChar char="•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Full-time student for at least one academic year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60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Times New Roman"/>
              <a:buChar char="•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Must have a specific job/internship offer </a:t>
            </a:r>
            <a:r>
              <a:rPr lang="en" sz="20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BEFORE</a:t>
            </a: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applying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60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Times New Roman"/>
              <a:buChar char="•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Job MUST be related to your field of study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60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Times New Roman"/>
              <a:buChar char="•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Must be approved by Career Services, Faculty Coordinator &amp; Office of International Student Services (OISS)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Google Shape;83;p16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1049500" y="651275"/>
            <a:ext cx="7020900" cy="7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be eligible for CPT:</a:t>
            </a:r>
            <a:b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ctrTitle"/>
          </p:nvPr>
        </p:nvSpPr>
        <p:spPr>
          <a:xfrm>
            <a:off x="880675" y="544425"/>
            <a:ext cx="7297200" cy="348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2400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Required vs. Elective</a:t>
            </a:r>
            <a:endParaRPr sz="600" u="sng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endParaRPr sz="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Some majors like nursing, education, social work - REQUIRE practical training in order for a student to be able to graduate – this is considered “</a:t>
            </a:r>
            <a:r>
              <a:rPr lang="en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Required CPT</a:t>
            </a: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 </a:t>
            </a:r>
            <a:b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 majors don’t have a practical training requirement but will allow students to get credit for internships – this is considered “</a:t>
            </a:r>
            <a:r>
              <a:rPr lang="en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Elective CPT</a:t>
            </a: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2000" i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*CPT here at Soka will be considered Elective CPT</a:t>
            </a:r>
            <a:endParaRPr sz="2000" i="1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7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>
            <a:off x="814075" y="1546475"/>
            <a:ext cx="7256100" cy="22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60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Times New Roman"/>
              <a:buChar char="•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Recommendation &amp; approval of Faculty CPT Coordinator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60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Times New Roman"/>
              <a:buChar char="•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Have enough time left on your I-20 form (I-20’s cannot be extended beyond the Program Completion Date because of CPT)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60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Times New Roman"/>
              <a:buChar char="•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Enrolled in remaining required coursework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60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Times New Roman"/>
              <a:buChar char="•"/>
            </a:pP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Complete your CPT by end of that final semester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8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be eligible for CPT (in your final semester):</a:t>
            </a:r>
            <a:b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C1AA3-80B4-4E7A-99CC-4CB2FBB15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 Requirements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258C01-BD25-428D-9E5B-1B6274E9C5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put in hours with employer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weekly progress report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to 3 points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final report (2-page)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 on the internship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8269CD-2426-4B53-89CF-623B381899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89520896"/>
      </p:ext>
    </p:extLst>
  </p:cSld>
  <p:clrMapOvr>
    <a:masterClrMapping/>
  </p:clrMapOvr>
</p:sld>
</file>

<file path=ppt/theme/theme1.xml><?xml version="1.0" encoding="utf-8"?>
<a:theme xmlns:a="http://schemas.openxmlformats.org/drawingml/2006/main" name="Seyt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615</Words>
  <Application>Microsoft Office PowerPoint</Application>
  <PresentationFormat>On-screen Show (16:9)</PresentationFormat>
  <Paragraphs>76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Times New Roman</vt:lpstr>
      <vt:lpstr>Arial</vt:lpstr>
      <vt:lpstr>Patrick Hand SC</vt:lpstr>
      <vt:lpstr>Sniglet</vt:lpstr>
      <vt:lpstr>Wingdings</vt:lpstr>
      <vt:lpstr>Seyton template</vt:lpstr>
      <vt:lpstr>PowerPoint Presentation</vt:lpstr>
      <vt:lpstr>Curricular Practical Training</vt:lpstr>
      <vt:lpstr>CPT can give you temporary work authorization for: </vt:lpstr>
      <vt:lpstr>Soka’s CPT Process:</vt:lpstr>
      <vt:lpstr>CPT Hours</vt:lpstr>
      <vt:lpstr>To be eligible for CPT: </vt:lpstr>
      <vt:lpstr>     Required vs. Elective  Some majors like nursing, education, social work - REQUIRE practical training in order for a student to be able to graduate – this is considered “Required CPT”  Other majors don’t have a practical training requirement but will allow students to get credit for internships – this is considered “Elective CPT”  *CPT here at Soka will be considered Elective CPT</vt:lpstr>
      <vt:lpstr>To be eligible for CPT (in your final semester): </vt:lpstr>
      <vt:lpstr>Academic Requirements</vt:lpstr>
      <vt:lpstr>Academics</vt:lpstr>
      <vt:lpstr>**CPT authorization is required for both paid and unpaid practical training** </vt:lpstr>
      <vt:lpstr>Duration of Authorization</vt:lpstr>
      <vt:lpstr>Questions?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Kasahara</dc:creator>
  <cp:lastModifiedBy>Alisa Proctor</cp:lastModifiedBy>
  <cp:revision>40</cp:revision>
  <dcterms:modified xsi:type="dcterms:W3CDTF">2022-04-04T19:09:29Z</dcterms:modified>
</cp:coreProperties>
</file>